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1"/>
  </p:notesMasterIdLst>
  <p:sldIdLst>
    <p:sldId id="2146847406" r:id="rId5"/>
    <p:sldId id="2146847424" r:id="rId6"/>
    <p:sldId id="2146847475" r:id="rId7"/>
    <p:sldId id="2146847419" r:id="rId8"/>
    <p:sldId id="2146847471" r:id="rId9"/>
    <p:sldId id="2146847472" r:id="rId10"/>
    <p:sldId id="2146847468" r:id="rId11"/>
    <p:sldId id="2146847474" r:id="rId12"/>
    <p:sldId id="2146847421" r:id="rId13"/>
    <p:sldId id="2146847469" r:id="rId14"/>
    <p:sldId id="2146847473" r:id="rId15"/>
    <p:sldId id="2146847467" r:id="rId16"/>
    <p:sldId id="2146847460" r:id="rId17"/>
    <p:sldId id="2146847422" r:id="rId18"/>
    <p:sldId id="2146847452" r:id="rId19"/>
    <p:sldId id="21468474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AACI congress highlights" id="{964FC794-591E-4BBF-8993-41AAB344435B}">
          <p14:sldIdLst>
            <p14:sldId id="2146847406"/>
            <p14:sldId id="2146847424"/>
            <p14:sldId id="2146847475"/>
            <p14:sldId id="2146847419"/>
            <p14:sldId id="2146847471"/>
            <p14:sldId id="2146847472"/>
            <p14:sldId id="2146847468"/>
            <p14:sldId id="2146847474"/>
            <p14:sldId id="2146847421"/>
            <p14:sldId id="2146847469"/>
            <p14:sldId id="2146847473"/>
            <p14:sldId id="2146847467"/>
            <p14:sldId id="2146847460"/>
            <p14:sldId id="2146847422"/>
            <p14:sldId id="2146847452"/>
            <p14:sldId id="2146847453"/>
          </p14:sldIdLst>
        </p14:section>
      </p14:sectionLst>
    </p:ext>
    <p:ext uri="{EFAFB233-063F-42B5-8137-9DF3F51BA10A}">
      <p15:sldGuideLst xmlns:p15="http://schemas.microsoft.com/office/powerpoint/2012/main">
        <p15:guide id="2" pos="5995" userDrawn="1">
          <p15:clr>
            <a:srgbClr val="A4A3A4"/>
          </p15:clr>
        </p15:guide>
        <p15:guide id="3" orient="horz" pos="4182" userDrawn="1">
          <p15:clr>
            <a:srgbClr val="A4A3A4"/>
          </p15:clr>
        </p15:guide>
        <p15:guide id="4" orient="horz" pos="2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Broughton" initials="BB" lastIdx="11" clrIdx="0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" name="Victoria Steele" initials="VS" lastIdx="80" clrIdx="1">
    <p:extLst>
      <p:ext uri="{19B8F6BF-5375-455C-9EA6-DF929625EA0E}">
        <p15:presenceInfo xmlns:p15="http://schemas.microsoft.com/office/powerpoint/2012/main" userId="S::Victoria.Steele@heliosmedcomms.com::2a8cd7c8-9d03-4324-815d-855f6c9d136e" providerId="AD"/>
      </p:ext>
    </p:extLst>
  </p:cmAuthor>
  <p:cmAuthor id="3" name="Frances Singer" initials="FS" lastIdx="54" clrIdx="2">
    <p:extLst>
      <p:ext uri="{19B8F6BF-5375-455C-9EA6-DF929625EA0E}">
        <p15:presenceInfo xmlns:p15="http://schemas.microsoft.com/office/powerpoint/2012/main" userId="S::frances.singer@heliosmedcomms.com::ff552c37-8562-4bec-9860-6d8d0ea7f927" providerId="AD"/>
      </p:ext>
    </p:extLst>
  </p:cmAuthor>
  <p:cmAuthor id="4" name="Chris Ambrose" initials="CA" lastIdx="1" clrIdx="3">
    <p:extLst>
      <p:ext uri="{19B8F6BF-5375-455C-9EA6-DF929625EA0E}">
        <p15:presenceInfo xmlns:p15="http://schemas.microsoft.com/office/powerpoint/2012/main" userId="Chris Ambrose" providerId="None"/>
      </p:ext>
    </p:extLst>
  </p:cmAuthor>
  <p:cmAuthor id="5" name="Beth Broughton" initials="BB" lastIdx="13" clrIdx="4">
    <p:extLst>
      <p:ext uri="{19B8F6BF-5375-455C-9EA6-DF929625EA0E}">
        <p15:presenceInfo xmlns:p15="http://schemas.microsoft.com/office/powerpoint/2012/main" userId="Beth Broughton" providerId="None"/>
      </p:ext>
    </p:extLst>
  </p:cmAuthor>
  <p:cmAuthor id="6" name="Andrea Smith" initials="AS" lastIdx="71" clrIdx="5">
    <p:extLst>
      <p:ext uri="{19B8F6BF-5375-455C-9EA6-DF929625EA0E}">
        <p15:presenceInfo xmlns:p15="http://schemas.microsoft.com/office/powerpoint/2012/main" userId="S::andrea.smith@heliosmedcomms.com::31ab5eaf-af1b-4887-8737-ef735c894c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3AE"/>
    <a:srgbClr val="28ABE1"/>
    <a:srgbClr val="E8F1F9"/>
    <a:srgbClr val="CDE2F4"/>
    <a:srgbClr val="12172F"/>
    <a:srgbClr val="3C1658"/>
    <a:srgbClr val="F9F9F9"/>
    <a:srgbClr val="C93841"/>
    <a:srgbClr val="0079C7"/>
    <a:srgbClr val="B0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0F1D3-5E8A-44EB-9134-0F19DD9CC9FB}" v="1" dt="2023-04-12T13:56:20.074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pos="5995"/>
        <p:guide orient="horz" pos="4182"/>
        <p:guide orient="horz" pos="2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24" Type="http://schemas.openxmlformats.org/officeDocument/2006/relationships/viewProps" Target="viewProps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Greenwood" userId="677b4a1e-8257-4c49-893c-103ba656e18c" providerId="ADAL" clId="{ED80F1D3-5E8A-44EB-9134-0F19DD9CC9FB}"/>
    <pc:docChg chg="custSel modSld">
      <pc:chgData name="Georgina Greenwood" userId="677b4a1e-8257-4c49-893c-103ba656e18c" providerId="ADAL" clId="{ED80F1D3-5E8A-44EB-9134-0F19DD9CC9FB}" dt="2023-04-12T14:10:38.171" v="14" actId="20577"/>
      <pc:docMkLst>
        <pc:docMk/>
      </pc:docMkLst>
      <pc:sldChg chg="addSp modSp mod">
        <pc:chgData name="Georgina Greenwood" userId="677b4a1e-8257-4c49-893c-103ba656e18c" providerId="ADAL" clId="{ED80F1D3-5E8A-44EB-9134-0F19DD9CC9FB}" dt="2023-04-12T14:10:38.171" v="14" actId="20577"/>
        <pc:sldMkLst>
          <pc:docMk/>
          <pc:sldMk cId="2294744628" sldId="2146847406"/>
        </pc:sldMkLst>
        <pc:spChg chg="mod">
          <ac:chgData name="Georgina Greenwood" userId="677b4a1e-8257-4c49-893c-103ba656e18c" providerId="ADAL" clId="{ED80F1D3-5E8A-44EB-9134-0F19DD9CC9FB}" dt="2023-04-12T14:10:38.171" v="14" actId="20577"/>
          <ac:spMkLst>
            <pc:docMk/>
            <pc:sldMk cId="2294744628" sldId="2146847406"/>
            <ac:spMk id="9" creationId="{71AECA1A-01C4-7348-A6C1-7E803B11C9F9}"/>
          </ac:spMkLst>
        </pc:spChg>
        <pc:picChg chg="add mod modCrop">
          <ac:chgData name="Georgina Greenwood" userId="677b4a1e-8257-4c49-893c-103ba656e18c" providerId="ADAL" clId="{ED80F1D3-5E8A-44EB-9134-0F19DD9CC9FB}" dt="2023-04-12T13:57:09.356" v="9" actId="1076"/>
          <ac:picMkLst>
            <pc:docMk/>
            <pc:sldMk cId="2294744628" sldId="2146847406"/>
            <ac:picMk id="2" creationId="{76D116D9-29FD-3815-AF43-68F268E99164}"/>
          </ac:picMkLst>
        </pc:picChg>
      </pc:sldChg>
    </pc:docChg>
  </pc:docChgLst>
  <pc:docChgLst>
    <pc:chgData name="Georgina Greenwood" userId="677b4a1e-8257-4c49-893c-103ba656e18c" providerId="ADAL" clId="{018FD6CF-C7A0-45CE-9DB6-49836D805721}"/>
    <pc:docChg chg="custSel modSld modMainMaster">
      <pc:chgData name="Georgina Greenwood" userId="677b4a1e-8257-4c49-893c-103ba656e18c" providerId="ADAL" clId="{018FD6CF-C7A0-45CE-9DB6-49836D805721}" dt="2022-12-19T16:28:15.284" v="57" actId="20577"/>
      <pc:docMkLst>
        <pc:docMk/>
      </pc:docMkLst>
      <pc:sldChg chg="modSp mod">
        <pc:chgData name="Georgina Greenwood" userId="677b4a1e-8257-4c49-893c-103ba656e18c" providerId="ADAL" clId="{018FD6CF-C7A0-45CE-9DB6-49836D805721}" dt="2022-12-19T16:28:15.284" v="57" actId="20577"/>
        <pc:sldMkLst>
          <pc:docMk/>
          <pc:sldMk cId="2294744628" sldId="2146847406"/>
        </pc:sldMkLst>
        <pc:spChg chg="mod">
          <ac:chgData name="Georgina Greenwood" userId="677b4a1e-8257-4c49-893c-103ba656e18c" providerId="ADAL" clId="{018FD6CF-C7A0-45CE-9DB6-49836D805721}" dt="2022-12-19T16:28:15.284" v="57" actId="20577"/>
          <ac:spMkLst>
            <pc:docMk/>
            <pc:sldMk cId="2294744628" sldId="2146847406"/>
            <ac:spMk id="9" creationId="{71AECA1A-01C4-7348-A6C1-7E803B11C9F9}"/>
          </ac:spMkLst>
        </pc:spChg>
      </pc:sldChg>
      <pc:sldMasterChg chg="modSp mod">
        <pc:chgData name="Georgina Greenwood" userId="677b4a1e-8257-4c49-893c-103ba656e18c" providerId="ADAL" clId="{018FD6CF-C7A0-45CE-9DB6-49836D805721}" dt="2022-12-19T16:27:40.802" v="38" actId="20577"/>
        <pc:sldMasterMkLst>
          <pc:docMk/>
          <pc:sldMasterMk cId="2665639823" sldId="2147483677"/>
        </pc:sldMasterMkLst>
        <pc:spChg chg="mod">
          <ac:chgData name="Georgina Greenwood" userId="677b4a1e-8257-4c49-893c-103ba656e18c" providerId="ADAL" clId="{018FD6CF-C7A0-45CE-9DB6-49836D805721}" dt="2022-12-19T16:27:40.802" v="38" actId="20577"/>
          <ac:spMkLst>
            <pc:docMk/>
            <pc:sldMasterMk cId="2665639823" sldId="2147483677"/>
            <ac:spMk id="12" creationId="{FF61FCD6-840F-46CE-A897-5BDCC866EBD1}"/>
          </ac:spMkLst>
        </pc:spChg>
      </pc:sldMasterChg>
    </pc:docChg>
  </pc:docChgLst>
  <pc:docChgLst>
    <pc:chgData name="Bethany Broughton" userId="c940cebe-c760-4a12-8cf8-27f7f57d0429" providerId="ADAL" clId="{BA18300F-576F-4A98-8862-C392634D0ACB}"/>
    <pc:docChg chg="undo redo custSel addSld delSld modSld modSection">
      <pc:chgData name="Bethany Broughton" userId="c940cebe-c760-4a12-8cf8-27f7f57d0429" providerId="ADAL" clId="{BA18300F-576F-4A98-8862-C392634D0ACB}" dt="2022-07-26T15:50:26.236" v="271" actId="47"/>
      <pc:docMkLst>
        <pc:docMk/>
      </pc:docMkLst>
      <pc:sldChg chg="addCm delCm modCm">
        <pc:chgData name="Bethany Broughton" userId="c940cebe-c760-4a12-8cf8-27f7f57d0429" providerId="ADAL" clId="{BA18300F-576F-4A98-8862-C392634D0ACB}" dt="2022-07-26T15:30:14.878" v="2" actId="1592"/>
        <pc:sldMkLst>
          <pc:docMk/>
          <pc:sldMk cId="2294744628" sldId="2146847406"/>
        </pc:sldMkLst>
      </pc:sldChg>
      <pc:sldChg chg="modSp">
        <pc:chgData name="Bethany Broughton" userId="c940cebe-c760-4a12-8cf8-27f7f57d0429" providerId="ADAL" clId="{BA18300F-576F-4A98-8862-C392634D0ACB}" dt="2022-07-26T15:46:01.240" v="242" actId="207"/>
        <pc:sldMkLst>
          <pc:docMk/>
          <pc:sldMk cId="652000432" sldId="2146847452"/>
        </pc:sldMkLst>
        <pc:graphicFrameChg chg="mod">
          <ac:chgData name="Bethany Broughton" userId="c940cebe-c760-4a12-8cf8-27f7f57d0429" providerId="ADAL" clId="{BA18300F-576F-4A98-8862-C392634D0ACB}" dt="2022-07-26T15:46:01.240" v="242" actId="207"/>
          <ac:graphicFrameMkLst>
            <pc:docMk/>
            <pc:sldMk cId="652000432" sldId="2146847452"/>
            <ac:graphicFrameMk id="27" creationId="{A7D747C8-7BBE-409E-90C9-079A5ECDA06D}"/>
          </ac:graphicFrameMkLst>
        </pc:graphicFrameChg>
      </pc:sldChg>
      <pc:sldChg chg="addSp delSp modSp mod">
        <pc:chgData name="Bethany Broughton" userId="c940cebe-c760-4a12-8cf8-27f7f57d0429" providerId="ADAL" clId="{BA18300F-576F-4A98-8862-C392634D0ACB}" dt="2022-07-26T15:50:06.884" v="270"/>
        <pc:sldMkLst>
          <pc:docMk/>
          <pc:sldMk cId="395874058" sldId="2146847453"/>
        </pc:sldMkLst>
        <pc:graphicFrameChg chg="del">
          <ac:chgData name="Bethany Broughton" userId="c940cebe-c760-4a12-8cf8-27f7f57d0429" providerId="ADAL" clId="{BA18300F-576F-4A98-8862-C392634D0ACB}" dt="2022-07-26T15:49:42.009" v="264" actId="21"/>
          <ac:graphicFrameMkLst>
            <pc:docMk/>
            <pc:sldMk cId="395874058" sldId="2146847453"/>
            <ac:graphicFrameMk id="15" creationId="{1A7081C8-905A-4666-9DB7-CBEC16D722D5}"/>
          </ac:graphicFrameMkLst>
        </pc:graphicFrameChg>
        <pc:graphicFrameChg chg="add mod">
          <ac:chgData name="Bethany Broughton" userId="c940cebe-c760-4a12-8cf8-27f7f57d0429" providerId="ADAL" clId="{BA18300F-576F-4A98-8862-C392634D0ACB}" dt="2022-07-26T15:50:06.884" v="270"/>
          <ac:graphicFrameMkLst>
            <pc:docMk/>
            <pc:sldMk cId="395874058" sldId="2146847453"/>
            <ac:graphicFrameMk id="16" creationId="{735BBE60-3E3D-4440-BAE5-AA0382ADFB7C}"/>
          </ac:graphicFrameMkLst>
        </pc:graphicFrameChg>
        <pc:graphicFrameChg chg="del mod">
          <ac:chgData name="Bethany Broughton" userId="c940cebe-c760-4a12-8cf8-27f7f57d0429" providerId="ADAL" clId="{BA18300F-576F-4A98-8862-C392634D0ACB}" dt="2022-07-26T15:49:34.849" v="263" actId="21"/>
          <ac:graphicFrameMkLst>
            <pc:docMk/>
            <pc:sldMk cId="395874058" sldId="2146847453"/>
            <ac:graphicFrameMk id="27" creationId="{57234FF7-5D37-4C5A-963B-A8C682298A28}"/>
          </ac:graphicFrameMkLst>
        </pc:graphicFrameChg>
      </pc:sldChg>
      <pc:sldChg chg="mod">
        <pc:chgData name="Bethany Broughton" userId="c940cebe-c760-4a12-8cf8-27f7f57d0429" providerId="ADAL" clId="{BA18300F-576F-4A98-8862-C392634D0ACB}" dt="2022-07-26T15:45:16.416" v="241" actId="27918"/>
        <pc:sldMkLst>
          <pc:docMk/>
          <pc:sldMk cId="1126585422" sldId="2146847460"/>
        </pc:sldMkLst>
      </pc:sldChg>
      <pc:sldChg chg="addSp delSp modSp mod">
        <pc:chgData name="Bethany Broughton" userId="c940cebe-c760-4a12-8cf8-27f7f57d0429" providerId="ADAL" clId="{BA18300F-576F-4A98-8862-C392634D0ACB}" dt="2022-07-26T15:44:06.761" v="235" actId="207"/>
        <pc:sldMkLst>
          <pc:docMk/>
          <pc:sldMk cId="371023780" sldId="2146847468"/>
        </pc:sldMkLst>
        <pc:spChg chg="mod topLvl">
          <ac:chgData name="Bethany Broughton" userId="c940cebe-c760-4a12-8cf8-27f7f57d0429" providerId="ADAL" clId="{BA18300F-576F-4A98-8862-C392634D0ACB}" dt="2022-07-26T15:43:29.028" v="219" actId="165"/>
          <ac:spMkLst>
            <pc:docMk/>
            <pc:sldMk cId="371023780" sldId="2146847468"/>
            <ac:spMk id="109" creationId="{C85B76D8-A718-4881-8216-3D7F9D16410D}"/>
          </ac:spMkLst>
        </pc:spChg>
        <pc:spChg chg="mod">
          <ac:chgData name="Bethany Broughton" userId="c940cebe-c760-4a12-8cf8-27f7f57d0429" providerId="ADAL" clId="{BA18300F-576F-4A98-8862-C392634D0ACB}" dt="2022-07-26T15:41:15.474" v="150" actId="207"/>
          <ac:spMkLst>
            <pc:docMk/>
            <pc:sldMk cId="371023780" sldId="2146847468"/>
            <ac:spMk id="111" creationId="{AF04C416-AEF5-42E9-8C26-59C8D673F65A}"/>
          </ac:spMkLst>
        </pc:spChg>
        <pc:spChg chg="mod">
          <ac:chgData name="Bethany Broughton" userId="c940cebe-c760-4a12-8cf8-27f7f57d0429" providerId="ADAL" clId="{BA18300F-576F-4A98-8862-C392634D0ACB}" dt="2022-07-26T15:41:34.354" v="163" actId="1036"/>
          <ac:spMkLst>
            <pc:docMk/>
            <pc:sldMk cId="371023780" sldId="2146847468"/>
            <ac:spMk id="131" creationId="{007E11F5-4A35-48D1-884C-4CE5FBD304A2}"/>
          </ac:spMkLst>
        </pc:spChg>
        <pc:spChg chg="mod">
          <ac:chgData name="Bethany Broughton" userId="c940cebe-c760-4a12-8cf8-27f7f57d0429" providerId="ADAL" clId="{BA18300F-576F-4A98-8862-C392634D0ACB}" dt="2022-07-26T15:41:51.197" v="179" actId="1036"/>
          <ac:spMkLst>
            <pc:docMk/>
            <pc:sldMk cId="371023780" sldId="2146847468"/>
            <ac:spMk id="132" creationId="{BA8FA169-5D27-484C-B189-65E2D8242450}"/>
          </ac:spMkLst>
        </pc:spChg>
        <pc:spChg chg="mod">
          <ac:chgData name="Bethany Broughton" userId="c940cebe-c760-4a12-8cf8-27f7f57d0429" providerId="ADAL" clId="{BA18300F-576F-4A98-8862-C392634D0ACB}" dt="2022-07-26T15:42:46.359" v="213" actId="1036"/>
          <ac:spMkLst>
            <pc:docMk/>
            <pc:sldMk cId="371023780" sldId="2146847468"/>
            <ac:spMk id="133" creationId="{7CDF5774-DF44-428F-A387-84E1149C5B98}"/>
          </ac:spMkLst>
        </pc:spChg>
        <pc:spChg chg="mod">
          <ac:chgData name="Bethany Broughton" userId="c940cebe-c760-4a12-8cf8-27f7f57d0429" providerId="ADAL" clId="{BA18300F-576F-4A98-8862-C392634D0ACB}" dt="2022-07-26T15:44:00.524" v="234" actId="555"/>
          <ac:spMkLst>
            <pc:docMk/>
            <pc:sldMk cId="371023780" sldId="2146847468"/>
            <ac:spMk id="134" creationId="{F369FF15-7EBB-4901-A049-8104C9D18285}"/>
          </ac:spMkLst>
        </pc:spChg>
        <pc:spChg chg="mod">
          <ac:chgData name="Bethany Broughton" userId="c940cebe-c760-4a12-8cf8-27f7f57d0429" providerId="ADAL" clId="{BA18300F-576F-4A98-8862-C392634D0ACB}" dt="2022-07-26T15:40:07.792" v="147" actId="1035"/>
          <ac:spMkLst>
            <pc:docMk/>
            <pc:sldMk cId="371023780" sldId="2146847468"/>
            <ac:spMk id="136" creationId="{7ED30CAA-15BB-4B2F-8E0A-0DF2779AD798}"/>
          </ac:spMkLst>
        </pc:spChg>
        <pc:spChg chg="mod">
          <ac:chgData name="Bethany Broughton" userId="c940cebe-c760-4a12-8cf8-27f7f57d0429" providerId="ADAL" clId="{BA18300F-576F-4A98-8862-C392634D0ACB}" dt="2022-07-26T15:41:57.818" v="187" actId="1035"/>
          <ac:spMkLst>
            <pc:docMk/>
            <pc:sldMk cId="371023780" sldId="2146847468"/>
            <ac:spMk id="137" creationId="{1C797D52-487A-41BC-A890-4E5D33E09E48}"/>
          </ac:spMkLst>
        </pc:spChg>
        <pc:spChg chg="mod">
          <ac:chgData name="Bethany Broughton" userId="c940cebe-c760-4a12-8cf8-27f7f57d0429" providerId="ADAL" clId="{BA18300F-576F-4A98-8862-C392634D0ACB}" dt="2022-07-26T15:44:00.524" v="234" actId="555"/>
          <ac:spMkLst>
            <pc:docMk/>
            <pc:sldMk cId="371023780" sldId="2146847468"/>
            <ac:spMk id="143" creationId="{7E34A9CB-9D3F-45B7-9E14-442E3536E0B9}"/>
          </ac:spMkLst>
        </pc:spChg>
        <pc:grpChg chg="del">
          <ac:chgData name="Bethany Broughton" userId="c940cebe-c760-4a12-8cf8-27f7f57d0429" providerId="ADAL" clId="{BA18300F-576F-4A98-8862-C392634D0ACB}" dt="2022-07-26T15:43:29.028" v="219" actId="165"/>
          <ac:grpSpMkLst>
            <pc:docMk/>
            <pc:sldMk cId="371023780" sldId="2146847468"/>
            <ac:grpSpMk id="107" creationId="{2C78143C-897F-40C6-8DCE-D912E750164E}"/>
          </ac:grpSpMkLst>
        </pc:grpChg>
        <pc:grpChg chg="mod">
          <ac:chgData name="Bethany Broughton" userId="c940cebe-c760-4a12-8cf8-27f7f57d0429" providerId="ADAL" clId="{BA18300F-576F-4A98-8862-C392634D0ACB}" dt="2022-07-26T15:41:34.354" v="163" actId="1036"/>
          <ac:grpSpMkLst>
            <pc:docMk/>
            <pc:sldMk cId="371023780" sldId="2146847468"/>
            <ac:grpSpMk id="110" creationId="{46EBEF3A-4749-4030-B3CE-7517E71112F7}"/>
          </ac:grpSpMkLst>
        </pc:grpChg>
        <pc:grpChg chg="mod">
          <ac:chgData name="Bethany Broughton" userId="c940cebe-c760-4a12-8cf8-27f7f57d0429" providerId="ADAL" clId="{BA18300F-576F-4A98-8862-C392634D0ACB}" dt="2022-07-26T15:41:51.197" v="179" actId="1036"/>
          <ac:grpSpMkLst>
            <pc:docMk/>
            <pc:sldMk cId="371023780" sldId="2146847468"/>
            <ac:grpSpMk id="113" creationId="{BD540F26-E86D-402A-A8D2-D6C1C220CDDE}"/>
          </ac:grpSpMkLst>
        </pc:grpChg>
        <pc:grpChg chg="mod">
          <ac:chgData name="Bethany Broughton" userId="c940cebe-c760-4a12-8cf8-27f7f57d0429" providerId="ADAL" clId="{BA18300F-576F-4A98-8862-C392634D0ACB}" dt="2022-07-26T15:42:31.480" v="205" actId="14100"/>
          <ac:grpSpMkLst>
            <pc:docMk/>
            <pc:sldMk cId="371023780" sldId="2146847468"/>
            <ac:grpSpMk id="119" creationId="{4FFA0D19-F664-47D4-8A19-0ADA11A99596}"/>
          </ac:grpSpMkLst>
        </pc:grpChg>
        <pc:grpChg chg="mod">
          <ac:chgData name="Bethany Broughton" userId="c940cebe-c760-4a12-8cf8-27f7f57d0429" providerId="ADAL" clId="{BA18300F-576F-4A98-8862-C392634D0ACB}" dt="2022-07-26T15:42:08.139" v="188" actId="14100"/>
          <ac:grpSpMkLst>
            <pc:docMk/>
            <pc:sldMk cId="371023780" sldId="2146847468"/>
            <ac:grpSpMk id="122" creationId="{03E01D25-B206-4F4C-AED0-90E6D9E9985D}"/>
          </ac:grpSpMkLst>
        </pc:grpChg>
        <pc:grpChg chg="mod">
          <ac:chgData name="Bethany Broughton" userId="c940cebe-c760-4a12-8cf8-27f7f57d0429" providerId="ADAL" clId="{BA18300F-576F-4A98-8862-C392634D0ACB}" dt="2022-07-26T15:40:02.896" v="142" actId="1035"/>
          <ac:grpSpMkLst>
            <pc:docMk/>
            <pc:sldMk cId="371023780" sldId="2146847468"/>
            <ac:grpSpMk id="125" creationId="{2D56B6FC-60E9-4BE0-B97D-27E798415C9A}"/>
          </ac:grpSpMkLst>
        </pc:grpChg>
        <pc:grpChg chg="mod">
          <ac:chgData name="Bethany Broughton" userId="c940cebe-c760-4a12-8cf8-27f7f57d0429" providerId="ADAL" clId="{BA18300F-576F-4A98-8862-C392634D0ACB}" dt="2022-07-26T15:42:56.841" v="215" actId="14100"/>
          <ac:grpSpMkLst>
            <pc:docMk/>
            <pc:sldMk cId="371023780" sldId="2146847468"/>
            <ac:grpSpMk id="139" creationId="{056804B2-0AC2-4FB4-822F-7ABBB044819F}"/>
          </ac:grpSpMkLst>
        </pc:grpChg>
        <pc:grpChg chg="mod">
          <ac:chgData name="Bethany Broughton" userId="c940cebe-c760-4a12-8cf8-27f7f57d0429" providerId="ADAL" clId="{BA18300F-576F-4A98-8862-C392634D0ACB}" dt="2022-07-26T15:43:52.640" v="233" actId="14100"/>
          <ac:grpSpMkLst>
            <pc:docMk/>
            <pc:sldMk cId="371023780" sldId="2146847468"/>
            <ac:grpSpMk id="144" creationId="{42BD685B-FDD0-4DDB-88B9-5756CE176200}"/>
          </ac:grpSpMkLst>
        </pc:grpChg>
        <pc:graphicFrameChg chg="add mod">
          <ac:chgData name="Bethany Broughton" userId="c940cebe-c760-4a12-8cf8-27f7f57d0429" providerId="ADAL" clId="{BA18300F-576F-4A98-8862-C392634D0ACB}" dt="2022-07-26T15:42:48.498" v="214"/>
          <ac:graphicFrameMkLst>
            <pc:docMk/>
            <pc:sldMk cId="371023780" sldId="2146847468"/>
            <ac:graphicFrameMk id="59" creationId="{A9AF14C5-983A-4ED7-A6B4-9B682D6CC485}"/>
          </ac:graphicFrameMkLst>
        </pc:graphicFrameChg>
        <pc:graphicFrameChg chg="del mod">
          <ac:chgData name="Bethany Broughton" userId="c940cebe-c760-4a12-8cf8-27f7f57d0429" providerId="ADAL" clId="{BA18300F-576F-4A98-8862-C392634D0ACB}" dt="2022-07-26T15:42:42.103" v="206" actId="21"/>
          <ac:graphicFrameMkLst>
            <pc:docMk/>
            <pc:sldMk cId="371023780" sldId="2146847468"/>
            <ac:graphicFrameMk id="95" creationId="{3642AC5C-B97A-42E1-BD8D-5078210A55B8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41:41.477" v="165" actId="207"/>
          <ac:graphicFrameMkLst>
            <pc:docMk/>
            <pc:sldMk cId="371023780" sldId="2146847468"/>
            <ac:graphicFrameMk id="96" creationId="{1DB8DA85-1101-4C88-80FA-C0B59DFAE1A5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40:27.892" v="149" actId="207"/>
          <ac:graphicFrameMkLst>
            <pc:docMk/>
            <pc:sldMk cId="371023780" sldId="2146847468"/>
            <ac:graphicFrameMk id="98" creationId="{1497C908-900B-47F8-BB88-519D359632D5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42:14.997" v="189" actId="207"/>
          <ac:graphicFrameMkLst>
            <pc:docMk/>
            <pc:sldMk cId="371023780" sldId="2146847468"/>
            <ac:graphicFrameMk id="100" creationId="{3E5F32BE-9345-4219-8B1D-5F125083B5B4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43:08.038" v="217" actId="207"/>
          <ac:graphicFrameMkLst>
            <pc:docMk/>
            <pc:sldMk cId="371023780" sldId="2146847468"/>
            <ac:graphicFrameMk id="102" creationId="{F4AB2A0C-6363-4A1C-91F2-1400F68119ED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43:10.510" v="218" actId="207"/>
          <ac:graphicFrameMkLst>
            <pc:docMk/>
            <pc:sldMk cId="371023780" sldId="2146847468"/>
            <ac:graphicFrameMk id="105" creationId="{3CE0F3C4-EB4F-4E33-9195-EA326481EC2E}"/>
          </ac:graphicFrameMkLst>
        </pc:graphicFrameChg>
        <pc:graphicFrameChg chg="mod topLvl">
          <ac:chgData name="Bethany Broughton" userId="c940cebe-c760-4a12-8cf8-27f7f57d0429" providerId="ADAL" clId="{BA18300F-576F-4A98-8862-C392634D0ACB}" dt="2022-07-26T15:44:06.761" v="235" actId="207"/>
          <ac:graphicFrameMkLst>
            <pc:docMk/>
            <pc:sldMk cId="371023780" sldId="2146847468"/>
            <ac:graphicFrameMk id="108" creationId="{E6DB2691-7E59-47DE-9549-FC6E8456A8C3}"/>
          </ac:graphicFrameMkLst>
        </pc:graphicFrameChg>
        <pc:cxnChg chg="mod">
          <ac:chgData name="Bethany Broughton" userId="c940cebe-c760-4a12-8cf8-27f7f57d0429" providerId="ADAL" clId="{BA18300F-576F-4A98-8862-C392634D0ACB}" dt="2022-07-26T15:43:00.823" v="216" actId="14100"/>
          <ac:cxnSpMkLst>
            <pc:docMk/>
            <pc:sldMk cId="371023780" sldId="2146847468"/>
            <ac:cxnSpMk id="141" creationId="{68959C66-7E87-46CB-975A-9BB6F1DA96E2}"/>
          </ac:cxnSpMkLst>
        </pc:cxnChg>
      </pc:sldChg>
      <pc:sldChg chg="delSp modSp mod">
        <pc:chgData name="Bethany Broughton" userId="c940cebe-c760-4a12-8cf8-27f7f57d0429" providerId="ADAL" clId="{BA18300F-576F-4A98-8862-C392634D0ACB}" dt="2022-07-26T15:44:16.990" v="237" actId="207"/>
        <pc:sldMkLst>
          <pc:docMk/>
          <pc:sldMk cId="2440823027" sldId="2146847471"/>
        </pc:sldMkLst>
        <pc:spChg chg="mod topLvl">
          <ac:chgData name="Bethany Broughton" userId="c940cebe-c760-4a12-8cf8-27f7f57d0429" providerId="ADAL" clId="{BA18300F-576F-4A98-8862-C392634D0ACB}" dt="2022-07-26T15:35:59.659" v="80" actId="1036"/>
          <ac:spMkLst>
            <pc:docMk/>
            <pc:sldMk cId="2440823027" sldId="2146847471"/>
            <ac:spMk id="35" creationId="{6D3AC86E-BC65-4E42-A3ED-5EB5CAA05270}"/>
          </ac:spMkLst>
        </pc:spChg>
        <pc:spChg chg="mod topLvl">
          <ac:chgData name="Bethany Broughton" userId="c940cebe-c760-4a12-8cf8-27f7f57d0429" providerId="ADAL" clId="{BA18300F-576F-4A98-8862-C392634D0ACB}" dt="2022-07-26T15:36:10.887" v="106" actId="1036"/>
          <ac:spMkLst>
            <pc:docMk/>
            <pc:sldMk cId="2440823027" sldId="2146847471"/>
            <ac:spMk id="36" creationId="{B033D19E-CFB7-4FC7-BCE0-776A8E3C0456}"/>
          </ac:spMkLst>
        </pc:spChg>
        <pc:spChg chg="mod topLvl">
          <ac:chgData name="Bethany Broughton" userId="c940cebe-c760-4a12-8cf8-27f7f57d0429" providerId="ADAL" clId="{BA18300F-576F-4A98-8862-C392634D0ACB}" dt="2022-07-26T15:35:59.659" v="80" actId="1036"/>
          <ac:spMkLst>
            <pc:docMk/>
            <pc:sldMk cId="2440823027" sldId="2146847471"/>
            <ac:spMk id="50" creationId="{BBB4EA3D-FAD3-457E-A705-DD818FBFB208}"/>
          </ac:spMkLst>
        </pc:spChg>
        <pc:grpChg chg="mod">
          <ac:chgData name="Bethany Broughton" userId="c940cebe-c760-4a12-8cf8-27f7f57d0429" providerId="ADAL" clId="{BA18300F-576F-4A98-8862-C392634D0ACB}" dt="2022-07-26T15:36:10.887" v="106" actId="1036"/>
          <ac:grpSpMkLst>
            <pc:docMk/>
            <pc:sldMk cId="2440823027" sldId="2146847471"/>
            <ac:grpSpMk id="11" creationId="{7AB15B26-2585-4357-B694-E490566F4E45}"/>
          </ac:grpSpMkLst>
        </pc:grpChg>
        <pc:grpChg chg="del mod">
          <ac:chgData name="Bethany Broughton" userId="c940cebe-c760-4a12-8cf8-27f7f57d0429" providerId="ADAL" clId="{BA18300F-576F-4A98-8862-C392634D0ACB}" dt="2022-07-26T15:35:38.162" v="23" actId="165"/>
          <ac:grpSpMkLst>
            <pc:docMk/>
            <pc:sldMk cId="2440823027" sldId="2146847471"/>
            <ac:grpSpMk id="47" creationId="{BF8E4662-B3EF-40D3-97D2-3FA43ED39977}"/>
          </ac:grpSpMkLst>
        </pc:grpChg>
        <pc:grpChg chg="del mod">
          <ac:chgData name="Bethany Broughton" userId="c940cebe-c760-4a12-8cf8-27f7f57d0429" providerId="ADAL" clId="{BA18300F-576F-4A98-8862-C392634D0ACB}" dt="2022-07-26T15:35:38.162" v="23" actId="165"/>
          <ac:grpSpMkLst>
            <pc:docMk/>
            <pc:sldMk cId="2440823027" sldId="2146847471"/>
            <ac:grpSpMk id="49" creationId="{EDF756CA-2BCD-4FC8-821F-A6A8328E68ED}"/>
          </ac:grpSpMkLst>
        </pc:grpChg>
        <pc:graphicFrameChg chg="mod topLvl">
          <ac:chgData name="Bethany Broughton" userId="c940cebe-c760-4a12-8cf8-27f7f57d0429" providerId="ADAL" clId="{BA18300F-576F-4A98-8862-C392634D0ACB}" dt="2022-07-26T15:44:16.990" v="237" actId="207"/>
          <ac:graphicFrameMkLst>
            <pc:docMk/>
            <pc:sldMk cId="2440823027" sldId="2146847471"/>
            <ac:graphicFrameMk id="12" creationId="{352441C7-2408-448E-BC50-545E6B3CE621}"/>
          </ac:graphicFrameMkLst>
        </pc:graphicFrameChg>
        <pc:cxnChg chg="mod topLvl">
          <ac:chgData name="Bethany Broughton" userId="c940cebe-c760-4a12-8cf8-27f7f57d0429" providerId="ADAL" clId="{BA18300F-576F-4A98-8862-C392634D0ACB}" dt="2022-07-26T15:35:59.659" v="80" actId="1036"/>
          <ac:cxnSpMkLst>
            <pc:docMk/>
            <pc:sldMk cId="2440823027" sldId="2146847471"/>
            <ac:cxnSpMk id="51" creationId="{8800D748-57D0-4B28-9D6D-09C3CD61EF8E}"/>
          </ac:cxnSpMkLst>
        </pc:cxnChg>
      </pc:sldChg>
      <pc:sldChg chg="modSp mod">
        <pc:chgData name="Bethany Broughton" userId="c940cebe-c760-4a12-8cf8-27f7f57d0429" providerId="ADAL" clId="{BA18300F-576F-4A98-8862-C392634D0ACB}" dt="2022-07-26T15:39:06.421" v="133" actId="207"/>
        <pc:sldMkLst>
          <pc:docMk/>
          <pc:sldMk cId="2847577343" sldId="2146847472"/>
        </pc:sldMkLst>
        <pc:spChg chg="mod">
          <ac:chgData name="Bethany Broughton" userId="c940cebe-c760-4a12-8cf8-27f7f57d0429" providerId="ADAL" clId="{BA18300F-576F-4A98-8862-C392634D0ACB}" dt="2022-07-26T15:39:06.421" v="133" actId="207"/>
          <ac:spMkLst>
            <pc:docMk/>
            <pc:sldMk cId="2847577343" sldId="2146847472"/>
            <ac:spMk id="43" creationId="{E1078A64-B6AB-4BC4-9F01-281B2A5591CA}"/>
          </ac:spMkLst>
        </pc:spChg>
        <pc:spChg chg="mod">
          <ac:chgData name="Bethany Broughton" userId="c940cebe-c760-4a12-8cf8-27f7f57d0429" providerId="ADAL" clId="{BA18300F-576F-4A98-8862-C392634D0ACB}" dt="2022-07-26T15:39:06.421" v="133" actId="207"/>
          <ac:spMkLst>
            <pc:docMk/>
            <pc:sldMk cId="2847577343" sldId="2146847472"/>
            <ac:spMk id="55" creationId="{A281055C-BC3B-4F35-83B0-7F7A6DE6368B}"/>
          </ac:spMkLst>
        </pc:spChg>
        <pc:graphicFrameChg chg="mod">
          <ac:chgData name="Bethany Broughton" userId="c940cebe-c760-4a12-8cf8-27f7f57d0429" providerId="ADAL" clId="{BA18300F-576F-4A98-8862-C392634D0ACB}" dt="2022-07-26T15:38:55.965" v="127" actId="207"/>
          <ac:graphicFrameMkLst>
            <pc:docMk/>
            <pc:sldMk cId="2847577343" sldId="2146847472"/>
            <ac:graphicFrameMk id="37" creationId="{3B557D2C-733F-4E1A-A705-CC4F048BEC53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38:50.406" v="124" actId="207"/>
          <ac:graphicFrameMkLst>
            <pc:docMk/>
            <pc:sldMk cId="2847577343" sldId="2146847472"/>
            <ac:graphicFrameMk id="38" creationId="{4BAB0151-D920-4C26-A90D-529CD0644387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38:28.237" v="122" actId="207"/>
          <ac:graphicFrameMkLst>
            <pc:docMk/>
            <pc:sldMk cId="2847577343" sldId="2146847472"/>
            <ac:graphicFrameMk id="39" creationId="{71984AEE-9ACA-4167-8F68-315B691931B3}"/>
          </ac:graphicFrameMkLst>
        </pc:graphicFrameChg>
        <pc:graphicFrameChg chg="mod">
          <ac:chgData name="Bethany Broughton" userId="c940cebe-c760-4a12-8cf8-27f7f57d0429" providerId="ADAL" clId="{BA18300F-576F-4A98-8862-C392634D0ACB}" dt="2022-07-26T15:38:59.595" v="129" actId="207"/>
          <ac:graphicFrameMkLst>
            <pc:docMk/>
            <pc:sldMk cId="2847577343" sldId="2146847472"/>
            <ac:graphicFrameMk id="40" creationId="{F4C931E8-2636-427A-8B89-3833A3F3D55D}"/>
          </ac:graphicFrameMkLst>
        </pc:graphicFrameChg>
      </pc:sldChg>
      <pc:sldChg chg="addSp delSp modSp new del mod">
        <pc:chgData name="Bethany Broughton" userId="c940cebe-c760-4a12-8cf8-27f7f57d0429" providerId="ADAL" clId="{BA18300F-576F-4A98-8862-C392634D0ACB}" dt="2022-07-26T15:50:26.236" v="271" actId="47"/>
        <pc:sldMkLst>
          <pc:docMk/>
          <pc:sldMk cId="1278972647" sldId="2146847476"/>
        </pc:sldMkLst>
        <pc:graphicFrameChg chg="add del mod">
          <ac:chgData name="Bethany Broughton" userId="c940cebe-c760-4a12-8cf8-27f7f57d0429" providerId="ADAL" clId="{BA18300F-576F-4A98-8862-C392634D0ACB}" dt="2022-07-26T15:50:05.168" v="269" actId="21"/>
          <ac:graphicFrameMkLst>
            <pc:docMk/>
            <pc:sldMk cId="1278972647" sldId="2146847476"/>
            <ac:graphicFrameMk id="4" creationId="{53FAE0DB-30B8-4F66-8536-83C90A407F42}"/>
          </ac:graphicFrameMkLst>
        </pc:graphicFrameChg>
      </pc:sldChg>
    </pc:docChg>
  </pc:docChgLst>
  <pc:docChgLst>
    <pc:chgData name="Bethany Broughton" userId="c940cebe-c760-4a12-8cf8-27f7f57d0429" providerId="ADAL" clId="{40930629-1312-47CC-BB3E-D83F11F6E34F}"/>
    <pc:docChg chg="custSel modSld">
      <pc:chgData name="Bethany Broughton" userId="c940cebe-c760-4a12-8cf8-27f7f57d0429" providerId="ADAL" clId="{40930629-1312-47CC-BB3E-D83F11F6E34F}" dt="2022-07-18T11:40:51.821" v="21"/>
      <pc:docMkLst>
        <pc:docMk/>
      </pc:docMkLst>
      <pc:sldChg chg="addCm modCm">
        <pc:chgData name="Bethany Broughton" userId="c940cebe-c760-4a12-8cf8-27f7f57d0429" providerId="ADAL" clId="{40930629-1312-47CC-BB3E-D83F11F6E34F}" dt="2022-07-18T11:04:41.276" v="2"/>
        <pc:sldMkLst>
          <pc:docMk/>
          <pc:sldMk cId="2294744628" sldId="2146847406"/>
        </pc:sldMkLst>
      </pc:sldChg>
      <pc:sldChg chg="addCm modCm">
        <pc:chgData name="Bethany Broughton" userId="c940cebe-c760-4a12-8cf8-27f7f57d0429" providerId="ADAL" clId="{40930629-1312-47CC-BB3E-D83F11F6E34F}" dt="2022-07-18T11:05:00.034" v="5"/>
        <pc:sldMkLst>
          <pc:docMk/>
          <pc:sldMk cId="3578071583" sldId="2146847424"/>
        </pc:sldMkLst>
      </pc:sldChg>
      <pc:sldChg chg="modSp mod addCm modCm">
        <pc:chgData name="Bethany Broughton" userId="c940cebe-c760-4a12-8cf8-27f7f57d0429" providerId="ADAL" clId="{40930629-1312-47CC-BB3E-D83F11F6E34F}" dt="2022-07-18T11:40:51.821" v="21"/>
        <pc:sldMkLst>
          <pc:docMk/>
          <pc:sldMk cId="3520516401" sldId="2146847469"/>
        </pc:sldMkLst>
        <pc:spChg chg="mod">
          <ac:chgData name="Bethany Broughton" userId="c940cebe-c760-4a12-8cf8-27f7f57d0429" providerId="ADAL" clId="{40930629-1312-47CC-BB3E-D83F11F6E34F}" dt="2022-07-18T11:28:50.921" v="6" actId="20577"/>
          <ac:spMkLst>
            <pc:docMk/>
            <pc:sldMk cId="3520516401" sldId="2146847469"/>
            <ac:spMk id="35" creationId="{C818A303-86D1-4EE0-A692-CC5D949F0F4C}"/>
          </ac:spMkLst>
        </pc:spChg>
      </pc:sldChg>
    </pc:docChg>
  </pc:docChgLst>
  <pc:docChgLst>
    <pc:chgData name="Frances Singer" userId="ff552c37-8562-4bec-9860-6d8d0ea7f927" providerId="ADAL" clId="{BFBDB37A-0610-4916-A04B-95C45B0A0C2E}"/>
    <pc:docChg chg="undo custSel modSld">
      <pc:chgData name="Frances Singer" userId="ff552c37-8562-4bec-9860-6d8d0ea7f927" providerId="ADAL" clId="{BFBDB37A-0610-4916-A04B-95C45B0A0C2E}" dt="2022-07-15T09:52:03.722" v="376"/>
      <pc:docMkLst>
        <pc:docMk/>
      </pc:docMkLst>
      <pc:sldChg chg="modSp mod addCm delCm modCm">
        <pc:chgData name="Frances Singer" userId="ff552c37-8562-4bec-9860-6d8d0ea7f927" providerId="ADAL" clId="{BFBDB37A-0610-4916-A04B-95C45B0A0C2E}" dt="2022-07-15T09:34:08.445" v="274"/>
        <pc:sldMkLst>
          <pc:docMk/>
          <pc:sldMk cId="652000432" sldId="2146847452"/>
        </pc:sldMkLst>
        <pc:spChg chg="mod">
          <ac:chgData name="Frances Singer" userId="ff552c37-8562-4bec-9860-6d8d0ea7f927" providerId="ADAL" clId="{BFBDB37A-0610-4916-A04B-95C45B0A0C2E}" dt="2022-07-15T09:33:11.322" v="263" actId="20577"/>
          <ac:spMkLst>
            <pc:docMk/>
            <pc:sldMk cId="652000432" sldId="2146847452"/>
            <ac:spMk id="23" creationId="{998C9F93-5894-4815-B7FB-8D819BD6EFF8}"/>
          </ac:spMkLst>
        </pc:spChg>
        <pc:spChg chg="mod">
          <ac:chgData name="Frances Singer" userId="ff552c37-8562-4bec-9860-6d8d0ea7f927" providerId="ADAL" clId="{BFBDB37A-0610-4916-A04B-95C45B0A0C2E}" dt="2022-07-15T09:33:58.802" v="272" actId="20577"/>
          <ac:spMkLst>
            <pc:docMk/>
            <pc:sldMk cId="652000432" sldId="2146847452"/>
            <ac:spMk id="25" creationId="{2237CCE7-B6B3-4DA0-973D-B54468B16A6A}"/>
          </ac:spMkLst>
        </pc:spChg>
      </pc:sldChg>
      <pc:sldChg chg="addCm modCm">
        <pc:chgData name="Frances Singer" userId="ff552c37-8562-4bec-9860-6d8d0ea7f927" providerId="ADAL" clId="{BFBDB37A-0610-4916-A04B-95C45B0A0C2E}" dt="2022-07-15T09:41:38.182" v="280"/>
        <pc:sldMkLst>
          <pc:docMk/>
          <pc:sldMk cId="395874058" sldId="2146847453"/>
        </pc:sldMkLst>
      </pc:sldChg>
      <pc:sldChg chg="modSp mod addCm delCm modCm">
        <pc:chgData name="Frances Singer" userId="ff552c37-8562-4bec-9860-6d8d0ea7f927" providerId="ADAL" clId="{BFBDB37A-0610-4916-A04B-95C45B0A0C2E}" dt="2022-07-15T09:24:49.468" v="256" actId="5900"/>
        <pc:sldMkLst>
          <pc:docMk/>
          <pc:sldMk cId="1126585422" sldId="2146847460"/>
        </pc:sldMkLst>
        <pc:spChg chg="mod">
          <ac:chgData name="Frances Singer" userId="ff552c37-8562-4bec-9860-6d8d0ea7f927" providerId="ADAL" clId="{BFBDB37A-0610-4916-A04B-95C45B0A0C2E}" dt="2022-07-15T09:17:07.435" v="211" actId="20577"/>
          <ac:spMkLst>
            <pc:docMk/>
            <pc:sldMk cId="1126585422" sldId="2146847460"/>
            <ac:spMk id="9" creationId="{9B5C1506-F340-4980-88D0-B9F7D9A7B233}"/>
          </ac:spMkLst>
        </pc:spChg>
        <pc:spChg chg="mod">
          <ac:chgData name="Frances Singer" userId="ff552c37-8562-4bec-9860-6d8d0ea7f927" providerId="ADAL" clId="{BFBDB37A-0610-4916-A04B-95C45B0A0C2E}" dt="2022-07-15T09:21:51.314" v="248" actId="20577"/>
          <ac:spMkLst>
            <pc:docMk/>
            <pc:sldMk cId="1126585422" sldId="2146847460"/>
            <ac:spMk id="24" creationId="{57C60AC1-0D41-47F4-98D6-DBDF867E5BF8}"/>
          </ac:spMkLst>
        </pc:spChg>
        <pc:spChg chg="mod">
          <ac:chgData name="Frances Singer" userId="ff552c37-8562-4bec-9860-6d8d0ea7f927" providerId="ADAL" clId="{BFBDB37A-0610-4916-A04B-95C45B0A0C2E}" dt="2022-07-15T09:17:00.667" v="204" actId="20577"/>
          <ac:spMkLst>
            <pc:docMk/>
            <pc:sldMk cId="1126585422" sldId="2146847460"/>
            <ac:spMk id="30" creationId="{C947E547-4642-44C6-AEC6-5AD1DB62E38E}"/>
          </ac:spMkLst>
        </pc:spChg>
      </pc:sldChg>
      <pc:sldChg chg="modSp mod addCm modCm">
        <pc:chgData name="Frances Singer" userId="ff552c37-8562-4bec-9860-6d8d0ea7f927" providerId="ADAL" clId="{BFBDB37A-0610-4916-A04B-95C45B0A0C2E}" dt="2022-07-15T09:02:37.340" v="193"/>
        <pc:sldMkLst>
          <pc:docMk/>
          <pc:sldMk cId="371023780" sldId="2146847468"/>
        </pc:sldMkLst>
        <pc:spChg chg="mod">
          <ac:chgData name="Frances Singer" userId="ff552c37-8562-4bec-9860-6d8d0ea7f927" providerId="ADAL" clId="{BFBDB37A-0610-4916-A04B-95C45B0A0C2E}" dt="2022-07-15T09:00:50.238" v="148" actId="13926"/>
          <ac:spMkLst>
            <pc:docMk/>
            <pc:sldMk cId="371023780" sldId="2146847468"/>
            <ac:spMk id="29" creationId="{DA059FDF-670D-46DC-8A46-639497468C80}"/>
          </ac:spMkLst>
        </pc:spChg>
        <pc:spChg chg="mod">
          <ac:chgData name="Frances Singer" userId="ff552c37-8562-4bec-9860-6d8d0ea7f927" providerId="ADAL" clId="{BFBDB37A-0610-4916-A04B-95C45B0A0C2E}" dt="2022-07-15T09:02:17.418" v="191" actId="20577"/>
          <ac:spMkLst>
            <pc:docMk/>
            <pc:sldMk cId="371023780" sldId="2146847468"/>
            <ac:spMk id="85" creationId="{61655707-25B3-46E5-8767-BD2D8404AD88}"/>
          </ac:spMkLst>
        </pc:spChg>
      </pc:sldChg>
      <pc:sldChg chg="addCm modCm">
        <pc:chgData name="Frances Singer" userId="ff552c37-8562-4bec-9860-6d8d0ea7f927" providerId="ADAL" clId="{BFBDB37A-0610-4916-A04B-95C45B0A0C2E}" dt="2022-07-15T09:14:10.315" v="197"/>
        <pc:sldMkLst>
          <pc:docMk/>
          <pc:sldMk cId="3520516401" sldId="2146847469"/>
        </pc:sldMkLst>
      </pc:sldChg>
      <pc:sldChg chg="modSp mod addCm modCm">
        <pc:chgData name="Frances Singer" userId="ff552c37-8562-4bec-9860-6d8d0ea7f927" providerId="ADAL" clId="{BFBDB37A-0610-4916-A04B-95C45B0A0C2E}" dt="2022-07-15T08:56:47.262" v="53"/>
        <pc:sldMkLst>
          <pc:docMk/>
          <pc:sldMk cId="2847577343" sldId="2146847472"/>
        </pc:sldMkLst>
        <pc:spChg chg="mod">
          <ac:chgData name="Frances Singer" userId="ff552c37-8562-4bec-9860-6d8d0ea7f927" providerId="ADAL" clId="{BFBDB37A-0610-4916-A04B-95C45B0A0C2E}" dt="2022-07-15T08:54:25.985" v="13" actId="20577"/>
          <ac:spMkLst>
            <pc:docMk/>
            <pc:sldMk cId="2847577343" sldId="2146847472"/>
            <ac:spMk id="6" creationId="{97212333-27BE-4AAF-99FD-86E92DF73915}"/>
          </ac:spMkLst>
        </pc:spChg>
        <pc:spChg chg="mod">
          <ac:chgData name="Frances Singer" userId="ff552c37-8562-4bec-9860-6d8d0ea7f927" providerId="ADAL" clId="{BFBDB37A-0610-4916-A04B-95C45B0A0C2E}" dt="2022-07-15T08:55:28.517" v="46" actId="20577"/>
          <ac:spMkLst>
            <pc:docMk/>
            <pc:sldMk cId="2847577343" sldId="2146847472"/>
            <ac:spMk id="7" creationId="{22A24434-7B17-44C8-B3D9-B09461415055}"/>
          </ac:spMkLst>
        </pc:spChg>
      </pc:sldChg>
      <pc:sldChg chg="modSp mod addCm modCm">
        <pc:chgData name="Frances Singer" userId="ff552c37-8562-4bec-9860-6d8d0ea7f927" providerId="ADAL" clId="{BFBDB37A-0610-4916-A04B-95C45B0A0C2E}" dt="2022-07-15T09:52:03.722" v="376"/>
        <pc:sldMkLst>
          <pc:docMk/>
          <pc:sldMk cId="468389245" sldId="2146847474"/>
        </pc:sldMkLst>
        <pc:spChg chg="mod">
          <ac:chgData name="Frances Singer" userId="ff552c37-8562-4bec-9860-6d8d0ea7f927" providerId="ADAL" clId="{BFBDB37A-0610-4916-A04B-95C45B0A0C2E}" dt="2022-07-15T09:50:55.891" v="373" actId="20577"/>
          <ac:spMkLst>
            <pc:docMk/>
            <pc:sldMk cId="468389245" sldId="2146847474"/>
            <ac:spMk id="12" creationId="{E0742DD6-87D8-47F7-AAB9-D8B3CE3BA051}"/>
          </ac:spMkLst>
        </pc:spChg>
        <pc:spChg chg="mod">
          <ac:chgData name="Frances Singer" userId="ff552c37-8562-4bec-9860-6d8d0ea7f927" providerId="ADAL" clId="{BFBDB37A-0610-4916-A04B-95C45B0A0C2E}" dt="2022-07-15T09:48:11.362" v="289" actId="20577"/>
          <ac:spMkLst>
            <pc:docMk/>
            <pc:sldMk cId="468389245" sldId="2146847474"/>
            <ac:spMk id="39" creationId="{E4E5A816-3CFF-41DA-94AB-5E4B15B30067}"/>
          </ac:spMkLst>
        </pc:spChg>
        <pc:spChg chg="mod">
          <ac:chgData name="Frances Singer" userId="ff552c37-8562-4bec-9860-6d8d0ea7f927" providerId="ADAL" clId="{BFBDB37A-0610-4916-A04B-95C45B0A0C2E}" dt="2022-07-15T09:48:56.473" v="292" actId="57"/>
          <ac:spMkLst>
            <pc:docMk/>
            <pc:sldMk cId="468389245" sldId="2146847474"/>
            <ac:spMk id="45" creationId="{C05B9EFE-20CC-4B0E-8536-0ED77594F418}"/>
          </ac:spMkLst>
        </pc:spChg>
      </pc:sldChg>
    </pc:docChg>
  </pc:docChgLst>
  <pc:docChgLst>
    <pc:chgData name="Harriet Levery" userId="431831da-25ef-4d7d-8cb2-3315a8f90c31" providerId="ADAL" clId="{5E438476-DF1F-4451-A050-64CC31420446}"/>
    <pc:docChg chg="custSel modSld modSection">
      <pc:chgData name="Harriet Levery" userId="431831da-25ef-4d7d-8cb2-3315a8f90c31" providerId="ADAL" clId="{5E438476-DF1F-4451-A050-64CC31420446}" dt="2022-07-26T16:09:05.570" v="156" actId="17846"/>
      <pc:docMkLst>
        <pc:docMk/>
      </pc:docMkLst>
      <pc:sldChg chg="modSp">
        <pc:chgData name="Harriet Levery" userId="431831da-25ef-4d7d-8cb2-3315a8f90c31" providerId="ADAL" clId="{5E438476-DF1F-4451-A050-64CC31420446}" dt="2022-07-26T14:06:17.947" v="85" actId="207"/>
        <pc:sldMkLst>
          <pc:docMk/>
          <pc:sldMk cId="652000432" sldId="2146847452"/>
        </pc:sldMkLst>
        <pc:graphicFrameChg chg="mod">
          <ac:chgData name="Harriet Levery" userId="431831da-25ef-4d7d-8cb2-3315a8f90c31" providerId="ADAL" clId="{5E438476-DF1F-4451-A050-64CC31420446}" dt="2022-07-26T14:06:07.103" v="84" actId="207"/>
          <ac:graphicFrameMkLst>
            <pc:docMk/>
            <pc:sldMk cId="652000432" sldId="2146847452"/>
            <ac:graphicFrameMk id="27" creationId="{A7D747C8-7BBE-409E-90C9-079A5ECDA06D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6:17.947" v="85" actId="207"/>
          <ac:graphicFrameMkLst>
            <pc:docMk/>
            <pc:sldMk cId="652000432" sldId="2146847452"/>
            <ac:graphicFrameMk id="28" creationId="{128D0FAB-BE9E-40FB-AE06-885F8269A582}"/>
          </ac:graphicFrameMkLst>
        </pc:graphicFrameChg>
      </pc:sldChg>
      <pc:sldChg chg="modSp">
        <pc:chgData name="Harriet Levery" userId="431831da-25ef-4d7d-8cb2-3315a8f90c31" providerId="ADAL" clId="{5E438476-DF1F-4451-A050-64CC31420446}" dt="2022-07-26T14:07:45.528" v="97" actId="207"/>
        <pc:sldMkLst>
          <pc:docMk/>
          <pc:sldMk cId="395874058" sldId="2146847453"/>
        </pc:sldMkLst>
        <pc:graphicFrameChg chg="mod">
          <ac:chgData name="Harriet Levery" userId="431831da-25ef-4d7d-8cb2-3315a8f90c31" providerId="ADAL" clId="{5E438476-DF1F-4451-A050-64CC31420446}" dt="2022-07-26T14:06:47.507" v="87" actId="207"/>
          <ac:graphicFrameMkLst>
            <pc:docMk/>
            <pc:sldMk cId="395874058" sldId="2146847453"/>
            <ac:graphicFrameMk id="26" creationId="{3275E886-B639-42DF-A163-4EEC95072284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7:45.528" v="97" actId="207"/>
          <ac:graphicFrameMkLst>
            <pc:docMk/>
            <pc:sldMk cId="395874058" sldId="2146847453"/>
            <ac:graphicFrameMk id="27" creationId="{57234FF7-5D37-4C5A-963B-A8C682298A28}"/>
          </ac:graphicFrameMkLst>
        </pc:graphicFrameChg>
      </pc:sldChg>
      <pc:sldChg chg="modSp">
        <pc:chgData name="Harriet Levery" userId="431831da-25ef-4d7d-8cb2-3315a8f90c31" providerId="ADAL" clId="{5E438476-DF1F-4451-A050-64CC31420446}" dt="2022-07-26T14:05:53.777" v="83" actId="207"/>
        <pc:sldMkLst>
          <pc:docMk/>
          <pc:sldMk cId="1126585422" sldId="2146847460"/>
        </pc:sldMkLst>
        <pc:graphicFrameChg chg="mod">
          <ac:chgData name="Harriet Levery" userId="431831da-25ef-4d7d-8cb2-3315a8f90c31" providerId="ADAL" clId="{5E438476-DF1F-4451-A050-64CC31420446}" dt="2022-07-26T14:05:53.777" v="83" actId="207"/>
          <ac:graphicFrameMkLst>
            <pc:docMk/>
            <pc:sldMk cId="1126585422" sldId="2146847460"/>
            <ac:graphicFrameMk id="26" creationId="{3594DFE2-F71E-4EBE-A2E0-DEC2610E43DE}"/>
          </ac:graphicFrameMkLst>
        </pc:graphicFrameChg>
      </pc:sldChg>
      <pc:sldChg chg="modSp mod">
        <pc:chgData name="Harriet Levery" userId="431831da-25ef-4d7d-8cb2-3315a8f90c31" providerId="ADAL" clId="{5E438476-DF1F-4451-A050-64CC31420446}" dt="2022-07-26T14:05:08.659" v="82" actId="207"/>
        <pc:sldMkLst>
          <pc:docMk/>
          <pc:sldMk cId="371023780" sldId="2146847468"/>
        </pc:sldMkLst>
        <pc:grpChg chg="ord">
          <ac:chgData name="Harriet Levery" userId="431831da-25ef-4d7d-8cb2-3315a8f90c31" providerId="ADAL" clId="{5E438476-DF1F-4451-A050-64CC31420446}" dt="2022-07-26T14:05:00.586" v="80" actId="167"/>
          <ac:grpSpMkLst>
            <pc:docMk/>
            <pc:sldMk cId="371023780" sldId="2146847468"/>
            <ac:grpSpMk id="144" creationId="{42BD685B-FDD0-4DDB-88B9-5756CE176200}"/>
          </ac:grpSpMkLst>
        </pc:grpChg>
        <pc:graphicFrameChg chg="mod">
          <ac:chgData name="Harriet Levery" userId="431831da-25ef-4d7d-8cb2-3315a8f90c31" providerId="ADAL" clId="{5E438476-DF1F-4451-A050-64CC31420446}" dt="2022-07-26T14:02:51.367" v="60" actId="207"/>
          <ac:graphicFrameMkLst>
            <pc:docMk/>
            <pc:sldMk cId="371023780" sldId="2146847468"/>
            <ac:graphicFrameMk id="95" creationId="{3642AC5C-B97A-42E1-BD8D-5078210A55B8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3:15.005" v="65" actId="207"/>
          <ac:graphicFrameMkLst>
            <pc:docMk/>
            <pc:sldMk cId="371023780" sldId="2146847468"/>
            <ac:graphicFrameMk id="96" creationId="{1DB8DA85-1101-4C88-80FA-C0B59DFAE1A5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2:25.338" v="56" actId="207"/>
          <ac:graphicFrameMkLst>
            <pc:docMk/>
            <pc:sldMk cId="371023780" sldId="2146847468"/>
            <ac:graphicFrameMk id="98" creationId="{1497C908-900B-47F8-BB88-519D359632D5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3:41.512" v="69" actId="207"/>
          <ac:graphicFrameMkLst>
            <pc:docMk/>
            <pc:sldMk cId="371023780" sldId="2146847468"/>
            <ac:graphicFrameMk id="100" creationId="{3E5F32BE-9345-4219-8B1D-5F125083B5B4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4:06.888" v="73" actId="207"/>
          <ac:graphicFrameMkLst>
            <pc:docMk/>
            <pc:sldMk cId="371023780" sldId="2146847468"/>
            <ac:graphicFrameMk id="102" creationId="{F4AB2A0C-6363-4A1C-91F2-1400F68119ED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4:29.314" v="77" actId="207"/>
          <ac:graphicFrameMkLst>
            <pc:docMk/>
            <pc:sldMk cId="371023780" sldId="2146847468"/>
            <ac:graphicFrameMk id="105" creationId="{3CE0F3C4-EB4F-4E33-9195-EA326481EC2E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5:08.659" v="82" actId="207"/>
          <ac:graphicFrameMkLst>
            <pc:docMk/>
            <pc:sldMk cId="371023780" sldId="2146847468"/>
            <ac:graphicFrameMk id="108" creationId="{E6DB2691-7E59-47DE-9549-FC6E8456A8C3}"/>
          </ac:graphicFrameMkLst>
        </pc:graphicFrameChg>
      </pc:sldChg>
      <pc:sldChg chg="modSp mod">
        <pc:chgData name="Harriet Levery" userId="431831da-25ef-4d7d-8cb2-3315a8f90c31" providerId="ADAL" clId="{5E438476-DF1F-4451-A050-64CC31420446}" dt="2022-07-26T14:35:21.131" v="154" actId="20577"/>
        <pc:sldMkLst>
          <pc:docMk/>
          <pc:sldMk cId="3520516401" sldId="2146847469"/>
        </pc:sldMkLst>
        <pc:spChg chg="mod">
          <ac:chgData name="Harriet Levery" userId="431831da-25ef-4d7d-8cb2-3315a8f90c31" providerId="ADAL" clId="{5E438476-DF1F-4451-A050-64CC31420446}" dt="2022-07-26T14:35:21.131" v="154" actId="20577"/>
          <ac:spMkLst>
            <pc:docMk/>
            <pc:sldMk cId="3520516401" sldId="2146847469"/>
            <ac:spMk id="35" creationId="{C818A303-86D1-4EE0-A692-CC5D949F0F4C}"/>
          </ac:spMkLst>
        </pc:spChg>
      </pc:sldChg>
      <pc:sldChg chg="modSp">
        <pc:chgData name="Harriet Levery" userId="431831da-25ef-4d7d-8cb2-3315a8f90c31" providerId="ADAL" clId="{5E438476-DF1F-4451-A050-64CC31420446}" dt="2022-07-26T15:57:38.570" v="155"/>
        <pc:sldMkLst>
          <pc:docMk/>
          <pc:sldMk cId="2440823027" sldId="2146847471"/>
        </pc:sldMkLst>
        <pc:graphicFrameChg chg="mod">
          <ac:chgData name="Harriet Levery" userId="431831da-25ef-4d7d-8cb2-3315a8f90c31" providerId="ADAL" clId="{5E438476-DF1F-4451-A050-64CC31420446}" dt="2022-07-26T13:58:36.508" v="28"/>
          <ac:graphicFrameMkLst>
            <pc:docMk/>
            <pc:sldMk cId="2440823027" sldId="2146847471"/>
            <ac:graphicFrameMk id="12" creationId="{352441C7-2408-448E-BC50-545E6B3CE621}"/>
          </ac:graphicFrameMkLst>
        </pc:graphicFrameChg>
        <pc:graphicFrameChg chg="mod">
          <ac:chgData name="Harriet Levery" userId="431831da-25ef-4d7d-8cb2-3315a8f90c31" providerId="ADAL" clId="{5E438476-DF1F-4451-A050-64CC31420446}" dt="2022-07-26T15:57:38.570" v="155"/>
          <ac:graphicFrameMkLst>
            <pc:docMk/>
            <pc:sldMk cId="2440823027" sldId="2146847471"/>
            <ac:graphicFrameMk id="16" creationId="{56BF819F-AA6D-4B79-BDED-0D92E92FE00D}"/>
          </ac:graphicFrameMkLst>
        </pc:graphicFrameChg>
      </pc:sldChg>
      <pc:sldChg chg="modSp">
        <pc:chgData name="Harriet Levery" userId="431831da-25ef-4d7d-8cb2-3315a8f90c31" providerId="ADAL" clId="{5E438476-DF1F-4451-A050-64CC31420446}" dt="2022-07-26T14:01:55.263" v="52" actId="207"/>
        <pc:sldMkLst>
          <pc:docMk/>
          <pc:sldMk cId="2847577343" sldId="2146847472"/>
        </pc:sldMkLst>
        <pc:graphicFrameChg chg="mod">
          <ac:chgData name="Harriet Levery" userId="431831da-25ef-4d7d-8cb2-3315a8f90c31" providerId="ADAL" clId="{5E438476-DF1F-4451-A050-64CC31420446}" dt="2022-07-26T14:01:35.530" v="50" actId="207"/>
          <ac:graphicFrameMkLst>
            <pc:docMk/>
            <pc:sldMk cId="2847577343" sldId="2146847472"/>
            <ac:graphicFrameMk id="37" creationId="{3B557D2C-733F-4E1A-A705-CC4F048BEC53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0:51.147" v="46" actId="207"/>
          <ac:graphicFrameMkLst>
            <pc:docMk/>
            <pc:sldMk cId="2847577343" sldId="2146847472"/>
            <ac:graphicFrameMk id="38" creationId="{4BAB0151-D920-4C26-A90D-529CD0644387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1:12.053" v="48" actId="207"/>
          <ac:graphicFrameMkLst>
            <pc:docMk/>
            <pc:sldMk cId="2847577343" sldId="2146847472"/>
            <ac:graphicFrameMk id="39" creationId="{71984AEE-9ACA-4167-8F68-315B691931B3}"/>
          </ac:graphicFrameMkLst>
        </pc:graphicFrameChg>
        <pc:graphicFrameChg chg="mod">
          <ac:chgData name="Harriet Levery" userId="431831da-25ef-4d7d-8cb2-3315a8f90c31" providerId="ADAL" clId="{5E438476-DF1F-4451-A050-64CC31420446}" dt="2022-07-26T14:01:55.263" v="52" actId="207"/>
          <ac:graphicFrameMkLst>
            <pc:docMk/>
            <pc:sldMk cId="2847577343" sldId="2146847472"/>
            <ac:graphicFrameMk id="40" creationId="{F4C931E8-2636-427A-8B89-3833A3F3D55D}"/>
          </ac:graphicFrameMkLst>
        </pc:graphicFrameChg>
      </pc:sldChg>
      <pc:sldChg chg="modSp mod">
        <pc:chgData name="Harriet Levery" userId="431831da-25ef-4d7d-8cb2-3315a8f90c31" providerId="ADAL" clId="{5E438476-DF1F-4451-A050-64CC31420446}" dt="2022-07-26T14:08:40.663" v="108" actId="20577"/>
        <pc:sldMkLst>
          <pc:docMk/>
          <pc:sldMk cId="468389245" sldId="2146847474"/>
        </pc:sldMkLst>
        <pc:spChg chg="mod">
          <ac:chgData name="Harriet Levery" userId="431831da-25ef-4d7d-8cb2-3315a8f90c31" providerId="ADAL" clId="{5E438476-DF1F-4451-A050-64CC31420446}" dt="2022-07-26T14:08:40.663" v="108" actId="20577"/>
          <ac:spMkLst>
            <pc:docMk/>
            <pc:sldMk cId="468389245" sldId="2146847474"/>
            <ac:spMk id="2" creationId="{75001AAE-D047-4033-B53C-592611DA6FD9}"/>
          </ac:spMkLst>
        </pc:spChg>
      </pc:sldChg>
    </pc:docChg>
  </pc:docChgLst>
  <pc:docChgLst>
    <pc:chgData name="Harriet Levery" userId="431831da-25ef-4d7d-8cb2-3315a8f90c31" providerId="ADAL" clId="{2CA373DA-EEB4-4347-B65D-E00CE3BB7D67}"/>
    <pc:docChg chg="modSld">
      <pc:chgData name="Harriet Levery" userId="431831da-25ef-4d7d-8cb2-3315a8f90c31" providerId="ADAL" clId="{2CA373DA-EEB4-4347-B65D-E00CE3BB7D67}" dt="2022-07-20T10:41:30.197" v="24" actId="6549"/>
      <pc:docMkLst>
        <pc:docMk/>
      </pc:docMkLst>
      <pc:sldChg chg="modSp mod">
        <pc:chgData name="Harriet Levery" userId="431831da-25ef-4d7d-8cb2-3315a8f90c31" providerId="ADAL" clId="{2CA373DA-EEB4-4347-B65D-E00CE3BB7D67}" dt="2022-07-20T10:40:20.552" v="18" actId="20577"/>
        <pc:sldMkLst>
          <pc:docMk/>
          <pc:sldMk cId="395874058" sldId="2146847453"/>
        </pc:sldMkLst>
        <pc:spChg chg="mod">
          <ac:chgData name="Harriet Levery" userId="431831da-25ef-4d7d-8cb2-3315a8f90c31" providerId="ADAL" clId="{2CA373DA-EEB4-4347-B65D-E00CE3BB7D67}" dt="2022-07-20T10:40:20.552" v="18" actId="20577"/>
          <ac:spMkLst>
            <pc:docMk/>
            <pc:sldMk cId="395874058" sldId="2146847453"/>
            <ac:spMk id="24" creationId="{A52A9B3F-33DD-4924-9002-B16D572C722D}"/>
          </ac:spMkLst>
        </pc:spChg>
      </pc:sldChg>
      <pc:sldChg chg="modSp mod">
        <pc:chgData name="Harriet Levery" userId="431831da-25ef-4d7d-8cb2-3315a8f90c31" providerId="ADAL" clId="{2CA373DA-EEB4-4347-B65D-E00CE3BB7D67}" dt="2022-07-20T10:41:30.197" v="24" actId="6549"/>
        <pc:sldMkLst>
          <pc:docMk/>
          <pc:sldMk cId="4040137250" sldId="2146847475"/>
        </pc:sldMkLst>
        <pc:spChg chg="mod">
          <ac:chgData name="Harriet Levery" userId="431831da-25ef-4d7d-8cb2-3315a8f90c31" providerId="ADAL" clId="{2CA373DA-EEB4-4347-B65D-E00CE3BB7D67}" dt="2022-07-20T10:39:57.689" v="17" actId="20577"/>
          <ac:spMkLst>
            <pc:docMk/>
            <pc:sldMk cId="4040137250" sldId="2146847475"/>
            <ac:spMk id="4" creationId="{A29608A7-DC09-4ED5-9884-11D29267903C}"/>
          </ac:spMkLst>
        </pc:spChg>
        <pc:spChg chg="mod">
          <ac:chgData name="Harriet Levery" userId="431831da-25ef-4d7d-8cb2-3315a8f90c31" providerId="ADAL" clId="{2CA373DA-EEB4-4347-B65D-E00CE3BB7D67}" dt="2022-07-20T10:41:24.581" v="21" actId="6549"/>
          <ac:spMkLst>
            <pc:docMk/>
            <pc:sldMk cId="4040137250" sldId="2146847475"/>
            <ac:spMk id="33" creationId="{0BEF10F0-15C1-41C8-BC5A-59E561E16656}"/>
          </ac:spMkLst>
        </pc:spChg>
        <pc:spChg chg="mod">
          <ac:chgData name="Harriet Levery" userId="431831da-25ef-4d7d-8cb2-3315a8f90c31" providerId="ADAL" clId="{2CA373DA-EEB4-4347-B65D-E00CE3BB7D67}" dt="2022-07-20T10:41:14.279" v="20" actId="6549"/>
          <ac:spMkLst>
            <pc:docMk/>
            <pc:sldMk cId="4040137250" sldId="2146847475"/>
            <ac:spMk id="38" creationId="{A06C429B-7596-417B-BEBD-FF0A50212A8C}"/>
          </ac:spMkLst>
        </pc:spChg>
        <pc:spChg chg="mod">
          <ac:chgData name="Harriet Levery" userId="431831da-25ef-4d7d-8cb2-3315a8f90c31" providerId="ADAL" clId="{2CA373DA-EEB4-4347-B65D-E00CE3BB7D67}" dt="2022-07-20T10:41:30.197" v="24" actId="6549"/>
          <ac:spMkLst>
            <pc:docMk/>
            <pc:sldMk cId="4040137250" sldId="2146847475"/>
            <ac:spMk id="45" creationId="{F720385F-6364-4F87-AC57-B15BA4D2D656}"/>
          </ac:spMkLst>
        </pc:spChg>
      </pc:sldChg>
    </pc:docChg>
  </pc:docChgLst>
  <pc:docChgLst>
    <pc:chgData name="Victoria Steele" userId="2a8cd7c8-9d03-4324-815d-855f6c9d136e" providerId="ADAL" clId="{FC19B8C6-DEA7-42FC-8AED-672980313165}"/>
    <pc:docChg chg="undo custSel modSld modMainMaster">
      <pc:chgData name="Victoria Steele" userId="2a8cd7c8-9d03-4324-815d-855f6c9d136e" providerId="ADAL" clId="{FC19B8C6-DEA7-42FC-8AED-672980313165}" dt="2022-07-18T13:22:46.503" v="290" actId="2711"/>
      <pc:docMkLst>
        <pc:docMk/>
      </pc:docMkLst>
      <pc:sldChg chg="delSp modSp mod addCm delCm">
        <pc:chgData name="Victoria Steele" userId="2a8cd7c8-9d03-4324-815d-855f6c9d136e" providerId="ADAL" clId="{FC19B8C6-DEA7-42FC-8AED-672980313165}" dt="2022-07-18T13:22:46.503" v="290" actId="2711"/>
        <pc:sldMkLst>
          <pc:docMk/>
          <pc:sldMk cId="2294744628" sldId="2146847406"/>
        </pc:sldMkLst>
        <pc:spChg chg="del">
          <ac:chgData name="Victoria Steele" userId="2a8cd7c8-9d03-4324-815d-855f6c9d136e" providerId="ADAL" clId="{FC19B8C6-DEA7-42FC-8AED-672980313165}" dt="2022-07-18T11:44:21.572" v="185" actId="478"/>
          <ac:spMkLst>
            <pc:docMk/>
            <pc:sldMk cId="2294744628" sldId="2146847406"/>
            <ac:spMk id="2" creationId="{70C38406-FBC1-406D-BF56-F1C18107E8AC}"/>
          </ac:spMkLst>
        </pc:spChg>
        <pc:spChg chg="mod">
          <ac:chgData name="Victoria Steele" userId="2a8cd7c8-9d03-4324-815d-855f6c9d136e" providerId="ADAL" clId="{FC19B8C6-DEA7-42FC-8AED-672980313165}" dt="2022-07-18T13:22:46.503" v="290" actId="2711"/>
          <ac:spMkLst>
            <pc:docMk/>
            <pc:sldMk cId="2294744628" sldId="2146847406"/>
            <ac:spMk id="9" creationId="{71AECA1A-01C4-7348-A6C1-7E803B11C9F9}"/>
          </ac:spMkLst>
        </pc:spChg>
      </pc:sldChg>
      <pc:sldChg chg="delCm">
        <pc:chgData name="Victoria Steele" userId="2a8cd7c8-9d03-4324-815d-855f6c9d136e" providerId="ADAL" clId="{FC19B8C6-DEA7-42FC-8AED-672980313165}" dt="2022-07-18T11:44:52.903" v="190" actId="1592"/>
        <pc:sldMkLst>
          <pc:docMk/>
          <pc:sldMk cId="3578071583" sldId="2146847424"/>
        </pc:sldMkLst>
      </pc:sldChg>
      <pc:sldChg chg="addSp modSp mod delCm">
        <pc:chgData name="Victoria Steele" userId="2a8cd7c8-9d03-4324-815d-855f6c9d136e" providerId="ADAL" clId="{FC19B8C6-DEA7-42FC-8AED-672980313165}" dt="2022-07-18T09:48:52.294" v="104" actId="208"/>
        <pc:sldMkLst>
          <pc:docMk/>
          <pc:sldMk cId="652000432" sldId="2146847452"/>
        </pc:sldMkLst>
        <pc:spChg chg="mod">
          <ac:chgData name="Victoria Steele" userId="2a8cd7c8-9d03-4324-815d-855f6c9d136e" providerId="ADAL" clId="{FC19B8C6-DEA7-42FC-8AED-672980313165}" dt="2022-07-18T09:48:09.682" v="101" actId="20577"/>
          <ac:spMkLst>
            <pc:docMk/>
            <pc:sldMk cId="652000432" sldId="2146847452"/>
            <ac:spMk id="25" creationId="{2237CCE7-B6B3-4DA0-973D-B54468B16A6A}"/>
          </ac:spMkLst>
        </pc:spChg>
        <pc:cxnChg chg="add mod">
          <ac:chgData name="Victoria Steele" userId="2a8cd7c8-9d03-4324-815d-855f6c9d136e" providerId="ADAL" clId="{FC19B8C6-DEA7-42FC-8AED-672980313165}" dt="2022-07-18T09:48:52.294" v="104" actId="208"/>
          <ac:cxnSpMkLst>
            <pc:docMk/>
            <pc:sldMk cId="652000432" sldId="2146847452"/>
            <ac:cxnSpMk id="4" creationId="{77469E60-C5A8-492F-961C-CDAD38A37143}"/>
          </ac:cxnSpMkLst>
        </pc:cxnChg>
      </pc:sldChg>
      <pc:sldChg chg="modSp mod delCm">
        <pc:chgData name="Victoria Steele" userId="2a8cd7c8-9d03-4324-815d-855f6c9d136e" providerId="ADAL" clId="{FC19B8C6-DEA7-42FC-8AED-672980313165}" dt="2022-07-18T10:01:57.394" v="171" actId="20577"/>
        <pc:sldMkLst>
          <pc:docMk/>
          <pc:sldMk cId="395874058" sldId="2146847453"/>
        </pc:sldMkLst>
        <pc:spChg chg="mod">
          <ac:chgData name="Victoria Steele" userId="2a8cd7c8-9d03-4324-815d-855f6c9d136e" providerId="ADAL" clId="{FC19B8C6-DEA7-42FC-8AED-672980313165}" dt="2022-07-18T10:01:57.394" v="171" actId="20577"/>
          <ac:spMkLst>
            <pc:docMk/>
            <pc:sldMk cId="395874058" sldId="2146847453"/>
            <ac:spMk id="11" creationId="{AF0FAEFE-CAE4-45F1-8881-DC8ED20E4610}"/>
          </ac:spMkLst>
        </pc:spChg>
        <pc:spChg chg="mod">
          <ac:chgData name="Victoria Steele" userId="2a8cd7c8-9d03-4324-815d-855f6c9d136e" providerId="ADAL" clId="{FC19B8C6-DEA7-42FC-8AED-672980313165}" dt="2022-07-18T09:54:14.402" v="169" actId="20577"/>
          <ac:spMkLst>
            <pc:docMk/>
            <pc:sldMk cId="395874058" sldId="2146847453"/>
            <ac:spMk id="23" creationId="{43EDB4BA-B478-479B-9FDC-23E14168B354}"/>
          </ac:spMkLst>
        </pc:spChg>
      </pc:sldChg>
      <pc:sldChg chg="delCm">
        <pc:chgData name="Victoria Steele" userId="2a8cd7c8-9d03-4324-815d-855f6c9d136e" providerId="ADAL" clId="{FC19B8C6-DEA7-42FC-8AED-672980313165}" dt="2022-07-18T09:47:51.051" v="92" actId="1592"/>
        <pc:sldMkLst>
          <pc:docMk/>
          <pc:sldMk cId="1126585422" sldId="2146847460"/>
        </pc:sldMkLst>
      </pc:sldChg>
      <pc:sldChg chg="modSp mod delCm">
        <pc:chgData name="Victoria Steele" userId="2a8cd7c8-9d03-4324-815d-855f6c9d136e" providerId="ADAL" clId="{FC19B8C6-DEA7-42FC-8AED-672980313165}" dt="2022-07-18T09:29:05.725" v="7" actId="1592"/>
        <pc:sldMkLst>
          <pc:docMk/>
          <pc:sldMk cId="371023780" sldId="2146847468"/>
        </pc:sldMkLst>
        <pc:spChg chg="mod">
          <ac:chgData name="Victoria Steele" userId="2a8cd7c8-9d03-4324-815d-855f6c9d136e" providerId="ADAL" clId="{FC19B8C6-DEA7-42FC-8AED-672980313165}" dt="2022-07-18T09:28:29.060" v="4" actId="6549"/>
          <ac:spMkLst>
            <pc:docMk/>
            <pc:sldMk cId="371023780" sldId="2146847468"/>
            <ac:spMk id="29" creationId="{DA059FDF-670D-46DC-8A46-639497468C80}"/>
          </ac:spMkLst>
        </pc:spChg>
      </pc:sldChg>
      <pc:sldChg chg="modSp mod delCm modCm">
        <pc:chgData name="Victoria Steele" userId="2a8cd7c8-9d03-4324-815d-855f6c9d136e" providerId="ADAL" clId="{FC19B8C6-DEA7-42FC-8AED-672980313165}" dt="2022-07-18T13:13:38.437" v="289" actId="20577"/>
        <pc:sldMkLst>
          <pc:docMk/>
          <pc:sldMk cId="3520516401" sldId="2146847469"/>
        </pc:sldMkLst>
        <pc:spChg chg="mod">
          <ac:chgData name="Victoria Steele" userId="2a8cd7c8-9d03-4324-815d-855f6c9d136e" providerId="ADAL" clId="{FC19B8C6-DEA7-42FC-8AED-672980313165}" dt="2022-07-18T13:13:38.437" v="289" actId="20577"/>
          <ac:spMkLst>
            <pc:docMk/>
            <pc:sldMk cId="3520516401" sldId="2146847469"/>
            <ac:spMk id="35" creationId="{C818A303-86D1-4EE0-A692-CC5D949F0F4C}"/>
          </ac:spMkLst>
        </pc:spChg>
        <pc:spChg chg="mod">
          <ac:chgData name="Victoria Steele" userId="2a8cd7c8-9d03-4324-815d-855f6c9d136e" providerId="ADAL" clId="{FC19B8C6-DEA7-42FC-8AED-672980313165}" dt="2022-07-18T13:12:19.452" v="278" actId="20577"/>
          <ac:spMkLst>
            <pc:docMk/>
            <pc:sldMk cId="3520516401" sldId="2146847469"/>
            <ac:spMk id="37" creationId="{0E8D43D6-C457-46CD-9095-3FD42232191C}"/>
          </ac:spMkLst>
        </pc:spChg>
        <pc:spChg chg="mod">
          <ac:chgData name="Victoria Steele" userId="2a8cd7c8-9d03-4324-815d-855f6c9d136e" providerId="ADAL" clId="{FC19B8C6-DEA7-42FC-8AED-672980313165}" dt="2022-07-18T12:55:35.076" v="216" actId="20577"/>
          <ac:spMkLst>
            <pc:docMk/>
            <pc:sldMk cId="3520516401" sldId="2146847469"/>
            <ac:spMk id="41" creationId="{FCE08887-9A9C-4D66-83EB-54AF68FEF01A}"/>
          </ac:spMkLst>
        </pc:spChg>
        <pc:spChg chg="mod">
          <ac:chgData name="Victoria Steele" userId="2a8cd7c8-9d03-4324-815d-855f6c9d136e" providerId="ADAL" clId="{FC19B8C6-DEA7-42FC-8AED-672980313165}" dt="2022-07-18T12:55:39.895" v="223" actId="20577"/>
          <ac:spMkLst>
            <pc:docMk/>
            <pc:sldMk cId="3520516401" sldId="2146847469"/>
            <ac:spMk id="42" creationId="{F0EB8C96-F8DB-4198-A37F-5C94F064B1BE}"/>
          </ac:spMkLst>
        </pc:spChg>
      </pc:sldChg>
      <pc:sldChg chg="delCm">
        <pc:chgData name="Victoria Steele" userId="2a8cd7c8-9d03-4324-815d-855f6c9d136e" providerId="ADAL" clId="{FC19B8C6-DEA7-42FC-8AED-672980313165}" dt="2022-07-18T09:23:47.984" v="0" actId="1592"/>
        <pc:sldMkLst>
          <pc:docMk/>
          <pc:sldMk cId="2440823027" sldId="2146847471"/>
        </pc:sldMkLst>
      </pc:sldChg>
      <pc:sldChg chg="modSp mod delCm">
        <pc:chgData name="Victoria Steele" userId="2a8cd7c8-9d03-4324-815d-855f6c9d136e" providerId="ADAL" clId="{FC19B8C6-DEA7-42FC-8AED-672980313165}" dt="2022-07-18T09:25:21.189" v="3" actId="1592"/>
        <pc:sldMkLst>
          <pc:docMk/>
          <pc:sldMk cId="2847577343" sldId="2146847472"/>
        </pc:sldMkLst>
        <pc:spChg chg="mod">
          <ac:chgData name="Victoria Steele" userId="2a8cd7c8-9d03-4324-815d-855f6c9d136e" providerId="ADAL" clId="{FC19B8C6-DEA7-42FC-8AED-672980313165}" dt="2022-07-18T09:25:18.638" v="2" actId="6549"/>
          <ac:spMkLst>
            <pc:docMk/>
            <pc:sldMk cId="2847577343" sldId="2146847472"/>
            <ac:spMk id="7" creationId="{22A24434-7B17-44C8-B3D9-B09461415055}"/>
          </ac:spMkLst>
        </pc:spChg>
      </pc:sldChg>
      <pc:sldChg chg="addSp modSp mod delCm">
        <pc:chgData name="Victoria Steele" userId="2a8cd7c8-9d03-4324-815d-855f6c9d136e" providerId="ADAL" clId="{FC19B8C6-DEA7-42FC-8AED-672980313165}" dt="2022-07-18T09:40:59.194" v="84" actId="1592"/>
        <pc:sldMkLst>
          <pc:docMk/>
          <pc:sldMk cId="1653101519" sldId="2146847473"/>
        </pc:sldMkLst>
        <pc:spChg chg="add mod">
          <ac:chgData name="Victoria Steele" userId="2a8cd7c8-9d03-4324-815d-855f6c9d136e" providerId="ADAL" clId="{FC19B8C6-DEA7-42FC-8AED-672980313165}" dt="2022-07-18T09:40:51.038" v="83" actId="164"/>
          <ac:spMkLst>
            <pc:docMk/>
            <pc:sldMk cId="1653101519" sldId="2146847473"/>
            <ac:spMk id="3" creationId="{CEB070B5-384E-4B81-A185-4598EDFE30CE}"/>
          </ac:spMkLst>
        </pc:spChg>
        <pc:spChg chg="add mod">
          <ac:chgData name="Victoria Steele" userId="2a8cd7c8-9d03-4324-815d-855f6c9d136e" providerId="ADAL" clId="{FC19B8C6-DEA7-42FC-8AED-672980313165}" dt="2022-07-18T09:40:51.038" v="83" actId="164"/>
          <ac:spMkLst>
            <pc:docMk/>
            <pc:sldMk cId="1653101519" sldId="2146847473"/>
            <ac:spMk id="14" creationId="{F510D68E-81EE-4F7F-8168-968F2FDB479E}"/>
          </ac:spMkLst>
        </pc:spChg>
        <pc:spChg chg="mod">
          <ac:chgData name="Victoria Steele" userId="2a8cd7c8-9d03-4324-815d-855f6c9d136e" providerId="ADAL" clId="{FC19B8C6-DEA7-42FC-8AED-672980313165}" dt="2022-07-18T09:40:51.038" v="83" actId="164"/>
          <ac:spMkLst>
            <pc:docMk/>
            <pc:sldMk cId="1653101519" sldId="2146847473"/>
            <ac:spMk id="24" creationId="{6EE7CD70-34EC-4FE2-AAC0-484C57C0C6DE}"/>
          </ac:spMkLst>
        </pc:spChg>
        <pc:grpChg chg="add mod">
          <ac:chgData name="Victoria Steele" userId="2a8cd7c8-9d03-4324-815d-855f6c9d136e" providerId="ADAL" clId="{FC19B8C6-DEA7-42FC-8AED-672980313165}" dt="2022-07-18T09:40:51.038" v="83" actId="164"/>
          <ac:grpSpMkLst>
            <pc:docMk/>
            <pc:sldMk cId="1653101519" sldId="2146847473"/>
            <ac:grpSpMk id="4" creationId="{FA312DBA-B204-4CFE-AD4A-EA25300F3FCE}"/>
          </ac:grpSpMkLst>
        </pc:grpChg>
        <pc:grpChg chg="mod">
          <ac:chgData name="Victoria Steele" userId="2a8cd7c8-9d03-4324-815d-855f6c9d136e" providerId="ADAL" clId="{FC19B8C6-DEA7-42FC-8AED-672980313165}" dt="2022-07-18T09:40:51.038" v="83" actId="164"/>
          <ac:grpSpMkLst>
            <pc:docMk/>
            <pc:sldMk cId="1653101519" sldId="2146847473"/>
            <ac:grpSpMk id="21" creationId="{E7F74902-4E50-48E4-922C-E37A6099235C}"/>
          </ac:grpSpMkLst>
        </pc:grpChg>
      </pc:sldChg>
      <pc:sldChg chg="modSp mod delCm">
        <pc:chgData name="Victoria Steele" userId="2a8cd7c8-9d03-4324-815d-855f6c9d136e" providerId="ADAL" clId="{FC19B8C6-DEA7-42FC-8AED-672980313165}" dt="2022-07-18T09:37:27.306" v="27" actId="1592"/>
        <pc:sldMkLst>
          <pc:docMk/>
          <pc:sldMk cId="468389245" sldId="2146847474"/>
        </pc:sldMkLst>
        <pc:spChg chg="mod">
          <ac:chgData name="Victoria Steele" userId="2a8cd7c8-9d03-4324-815d-855f6c9d136e" providerId="ADAL" clId="{FC19B8C6-DEA7-42FC-8AED-672980313165}" dt="2022-07-18T09:31:35.218" v="25" actId="6549"/>
          <ac:spMkLst>
            <pc:docMk/>
            <pc:sldMk cId="468389245" sldId="2146847474"/>
            <ac:spMk id="12" creationId="{E0742DD6-87D8-47F7-AAB9-D8B3CE3BA051}"/>
          </ac:spMkLst>
        </pc:spChg>
        <pc:spChg chg="mod">
          <ac:chgData name="Victoria Steele" userId="2a8cd7c8-9d03-4324-815d-855f6c9d136e" providerId="ADAL" clId="{FC19B8C6-DEA7-42FC-8AED-672980313165}" dt="2022-07-18T09:30:59.875" v="24" actId="6549"/>
          <ac:spMkLst>
            <pc:docMk/>
            <pc:sldMk cId="468389245" sldId="2146847474"/>
            <ac:spMk id="45" creationId="{C05B9EFE-20CC-4B0E-8536-0ED77594F418}"/>
          </ac:spMkLst>
        </pc:spChg>
      </pc:sldChg>
      <pc:sldChg chg="modSp mod">
        <pc:chgData name="Victoria Steele" userId="2a8cd7c8-9d03-4324-815d-855f6c9d136e" providerId="ADAL" clId="{FC19B8C6-DEA7-42FC-8AED-672980313165}" dt="2022-07-18T10:02:05.513" v="172" actId="20577"/>
        <pc:sldMkLst>
          <pc:docMk/>
          <pc:sldMk cId="4040137250" sldId="2146847475"/>
        </pc:sldMkLst>
        <pc:spChg chg="mod">
          <ac:chgData name="Victoria Steele" userId="2a8cd7c8-9d03-4324-815d-855f6c9d136e" providerId="ADAL" clId="{FC19B8C6-DEA7-42FC-8AED-672980313165}" dt="2022-07-18T10:02:05.513" v="172" actId="20577"/>
          <ac:spMkLst>
            <pc:docMk/>
            <pc:sldMk cId="4040137250" sldId="2146847475"/>
            <ac:spMk id="4" creationId="{A29608A7-DC09-4ED5-9884-11D29267903C}"/>
          </ac:spMkLst>
        </pc:spChg>
      </pc:sldChg>
      <pc:sldMasterChg chg="modSp mod">
        <pc:chgData name="Victoria Steele" userId="2a8cd7c8-9d03-4324-815d-855f6c9d136e" providerId="ADAL" clId="{FC19B8C6-DEA7-42FC-8AED-672980313165}" dt="2022-07-18T11:44:44.187" v="189"/>
        <pc:sldMasterMkLst>
          <pc:docMk/>
          <pc:sldMasterMk cId="2665639823" sldId="2147483677"/>
        </pc:sldMasterMkLst>
        <pc:spChg chg="mod">
          <ac:chgData name="Victoria Steele" userId="2a8cd7c8-9d03-4324-815d-855f6c9d136e" providerId="ADAL" clId="{FC19B8C6-DEA7-42FC-8AED-672980313165}" dt="2022-07-18T11:44:44.187" v="189"/>
          <ac:spMkLst>
            <pc:docMk/>
            <pc:sldMasterMk cId="2665639823" sldId="2147483677"/>
            <ac:spMk id="12" creationId="{FF61FCD6-840F-46CE-A897-5BDCC866EBD1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4439310508107"/>
          <c:y val="6.7413184159326123E-2"/>
          <c:w val="0.66779071969696968"/>
          <c:h val="0.68193045668353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Allergic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NSAID hypersensitivity and/or nasal polyps</c:v>
                </c:pt>
                <c:pt idx="1">
                  <c:v>AERD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5-4DE5-9779-957DAE50C7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Non-allergic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10-4EAE-BFCD-EA018498EA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10-4EAE-BFCD-EA018498E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NSAID hypersensitivity and/or nasal polyps</c:v>
                </c:pt>
                <c:pt idx="1">
                  <c:v>AERD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5-4DE5-9779-957DAE50C7E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2102280"/>
        <c:axId val="922100640"/>
      </c:barChart>
      <c:catAx>
        <c:axId val="92210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100640"/>
        <c:crosses val="autoZero"/>
        <c:auto val="1"/>
        <c:lblAlgn val="ctr"/>
        <c:lblOffset val="100"/>
        <c:noMultiLvlLbl val="0"/>
      </c:catAx>
      <c:valAx>
        <c:axId val="92210064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>
                    <a:solidFill>
                      <a:schemeClr val="tx1"/>
                    </a:solidFill>
                  </a:rPr>
                  <a:t>Patients with comorbidity (%)</a:t>
                </a:r>
              </a:p>
            </c:rich>
          </c:tx>
          <c:layout>
            <c:manualLayout>
              <c:xMode val="edge"/>
              <c:yMode val="edge"/>
              <c:x val="7.3642992424242437E-2"/>
              <c:y val="2.70956349206349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21022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33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6472024119292"/>
          <c:y val="9.7068765679803673E-2"/>
          <c:w val="0.71191465514958641"/>
          <c:h val="0.79625409679791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FEV1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9-4C8C-BA3B-5FB1B9BB75E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9-4C8C-BA3B-5FB1B9BB75E2}"/>
              </c:ext>
            </c:extLst>
          </c:dPt>
          <c:dLbls>
            <c:dLbl>
              <c:idx val="1"/>
              <c:layout>
                <c:manualLayout>
                  <c:x val="0"/>
                  <c:y val="-9.6083718424771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19-4C8C-BA3B-5FB1B9BB7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Sheet1!$C$2:$C$3</c:f>
                <c:numCache>
                  <c:formatCode>General</c:formatCode>
                  <c:ptCount val="2"/>
                  <c:pt idx="0">
                    <c:v>10</c:v>
                  </c:pt>
                  <c:pt idx="1">
                    <c:v>23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10</c:v>
                  </c:pt>
                  <c:pt idx="1">
                    <c:v>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Stable</c:v>
                </c:pt>
                <c:pt idx="1">
                  <c:v>Changed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-4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19-4C8C-BA3B-5FB1B9BB75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80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24842034109544"/>
          <c:y val="0.10667713752228083"/>
          <c:w val="0.64175157965890461"/>
          <c:h val="0.75073326843669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allergic rhinitis /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A7-4BC9-BF1D-6FB88E732A2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A7-4BC9-BF1D-6FB88E732A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Stable</c:v>
                </c:pt>
                <c:pt idx="1">
                  <c:v>Changed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A7-4BC9-BF1D-6FB88E732A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>
                    <a:solidFill>
                      <a:schemeClr val="tx1"/>
                    </a:solidFill>
                  </a:rPr>
                  <a:t>Patients with allergic</a:t>
                </a:r>
                <a:r>
                  <a:rPr lang="en-GB" sz="1100" b="0" baseline="0">
                    <a:solidFill>
                      <a:schemeClr val="tx1"/>
                    </a:solidFill>
                  </a:rPr>
                  <a:t> rhinitis (%)</a:t>
                </a:r>
                <a:endParaRPr lang="en-GB" sz="1100" b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7.0173655247554459E-3"/>
              <c:y val="7.37969555132808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21348680049869"/>
          <c:y val="0.18354411226209821"/>
          <c:w val="0.68039719174092017"/>
          <c:h val="0.71331203945325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HDM sensitisation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0B-4D44-A2EE-DF0364AD139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0B-4D44-A2EE-DF0364AD13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Stable</c:v>
                </c:pt>
                <c:pt idx="1">
                  <c:v>Changed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0B-4D44-A2EE-DF0364AD13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0998172241864"/>
          <c:y val="8.7460393837326483E-2"/>
          <c:w val="0.58576305200158141"/>
          <c:h val="0.79625409679791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SGRQ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0-43B2-AE40-2E4C96C5AAE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0-43B2-AE40-2E4C96C5AAEB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B0-43B2-AE40-2E4C96C5AAEB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B0-43B2-AE40-2E4C96C5AA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Sheet1!$C$2:$C$3</c:f>
                <c:numCache>
                  <c:formatCode>General</c:formatCode>
                  <c:ptCount val="2"/>
                  <c:pt idx="0">
                    <c:v>2</c:v>
                  </c:pt>
                  <c:pt idx="1">
                    <c:v>4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2</c:v>
                  </c:pt>
                  <c:pt idx="1">
                    <c:v>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Stable</c:v>
                </c:pt>
                <c:pt idx="1">
                  <c:v>Changed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B0-43B2-AE40-2E4C96C5AA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>
                    <a:solidFill>
                      <a:schemeClr val="tx1"/>
                    </a:solidFill>
                  </a:rPr>
                  <a:t>SGRQ score</a:t>
                </a:r>
              </a:p>
            </c:rich>
          </c:tx>
          <c:layout>
            <c:manualLayout>
              <c:xMode val="edge"/>
              <c:yMode val="edge"/>
              <c:x val="7.7849572767705086E-2"/>
              <c:y val="0.20617750218647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tx1"/>
                </a:solidFill>
              </a:rPr>
              <a:t>Proportion of patients admitted to hospital during</a:t>
            </a:r>
            <a:r>
              <a:rPr lang="en-GB" sz="1200" b="1" baseline="0">
                <a:solidFill>
                  <a:schemeClr val="tx1"/>
                </a:solidFill>
              </a:rPr>
              <a:t> the previous 12 months, by eosinophilic status</a:t>
            </a:r>
            <a:endParaRPr lang="en-GB" sz="1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718209258062699"/>
          <c:y val="4.5847046736178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A3-4294-B3D8-41D4DC7D7276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3-4294-B3D8-41D4DC7D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Sheet1!$F$2:$F$5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Sheet1!$F$2:$F$5</c:f>
                <c:numCache>
                  <c:formatCode>General</c:formatCode>
                  <c:ptCount val="4"/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Eosinophilic (n=12)</c:v>
                </c:pt>
                <c:pt idx="1">
                  <c:v>No eosinophilia (n=18)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">
                  <c:v>75</c:v>
                </c:pt>
                <c:pt idx="1">
                  <c:v>27.85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7-424B-B2BE-C20C2735FC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6037232"/>
        <c:axId val="487218680"/>
      </c:barChart>
      <c:catAx>
        <c:axId val="49603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18680"/>
        <c:crosses val="autoZero"/>
        <c:auto val="1"/>
        <c:lblAlgn val="ctr"/>
        <c:lblOffset val="100"/>
        <c:noMultiLvlLbl val="0"/>
      </c:catAx>
      <c:valAx>
        <c:axId val="4872186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</a:rPr>
                  <a:t>Patients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037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tx1"/>
                </a:solidFill>
              </a:rPr>
              <a:t>Lung function in patients with fungal asthma, </a:t>
            </a:r>
            <a:br>
              <a:rPr lang="en-GB" sz="1200" b="1">
                <a:solidFill>
                  <a:schemeClr val="tx1"/>
                </a:solidFill>
              </a:rPr>
            </a:br>
            <a:r>
              <a:rPr lang="en-GB" sz="1200" b="1">
                <a:solidFill>
                  <a:schemeClr val="tx1"/>
                </a:solidFill>
              </a:rPr>
              <a:t>with and without sensitisation to </a:t>
            </a:r>
            <a:r>
              <a:rPr lang="en-GB" sz="1200" b="1" i="1">
                <a:solidFill>
                  <a:schemeClr val="tx1"/>
                </a:solidFill>
              </a:rPr>
              <a:t>A. fumigatus</a:t>
            </a:r>
            <a:r>
              <a:rPr lang="en-GB" sz="1200" b="1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9408486815492368"/>
          <c:y val="0.10227379778763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FEV1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Sheet1!$F$2:$F$5</c:f>
                <c:numCache>
                  <c:formatCode>General</c:formatCode>
                  <c:ptCount val="4"/>
                  <c:pt idx="0">
                    <c:v>30.5</c:v>
                  </c:pt>
                  <c:pt idx="1">
                    <c:v>21.5</c:v>
                  </c:pt>
                </c:numCache>
              </c:numRef>
            </c:plus>
            <c:minus>
              <c:numRef>
                <c:f>Sheet1!$F$2:$F$5</c:f>
                <c:numCache>
                  <c:formatCode>General</c:formatCode>
                  <c:ptCount val="4"/>
                  <c:pt idx="0">
                    <c:v>30.5</c:v>
                  </c:pt>
                  <c:pt idx="1">
                    <c:v>21.5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Sensitised</c:v>
                </c:pt>
                <c:pt idx="1">
                  <c:v>Non-sensitised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77.599999999999994</c:v>
                </c:pt>
                <c:pt idx="1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E-4B9F-AAC7-9CEA30E10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overlap val="-27"/>
        <c:axId val="496037232"/>
        <c:axId val="487218680"/>
      </c:barChart>
      <c:catAx>
        <c:axId val="49603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18680"/>
        <c:crosses val="autoZero"/>
        <c:auto val="1"/>
        <c:lblAlgn val="ctr"/>
        <c:lblOffset val="100"/>
        <c:noMultiLvlLbl val="0"/>
      </c:catAx>
      <c:valAx>
        <c:axId val="487218680"/>
        <c:scaling>
          <c:orientation val="minMax"/>
          <c:max val="1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</a:rPr>
                  <a:t>FEV</a:t>
                </a:r>
                <a:r>
                  <a:rPr lang="en-GB" sz="1200" baseline="-25000">
                    <a:solidFill>
                      <a:schemeClr val="tx1"/>
                    </a:solidFill>
                  </a:rPr>
                  <a:t>1</a:t>
                </a:r>
                <a:r>
                  <a:rPr lang="en-GB" sz="1200" baseline="0">
                    <a:solidFill>
                      <a:schemeClr val="tx1"/>
                    </a:solidFill>
                  </a:rPr>
                  <a:t> (% predicted)</a:t>
                </a:r>
                <a:endParaRPr lang="en-GB" sz="12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037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tx1"/>
                </a:solidFill>
              </a:rPr>
              <a:t>AHR in patients with fungal asthma, </a:t>
            </a:r>
            <a:br>
              <a:rPr lang="en-GB" sz="1200" b="1">
                <a:solidFill>
                  <a:schemeClr val="tx1"/>
                </a:solidFill>
              </a:rPr>
            </a:br>
            <a:r>
              <a:rPr lang="en-GB" sz="1200" b="1">
                <a:solidFill>
                  <a:schemeClr val="tx1"/>
                </a:solidFill>
              </a:rPr>
              <a:t>with and without sensitisation to </a:t>
            </a:r>
            <a:r>
              <a:rPr lang="en-GB" sz="1200" b="1" i="1">
                <a:solidFill>
                  <a:schemeClr val="tx1"/>
                </a:solidFill>
              </a:rPr>
              <a:t>A. fumigatus</a:t>
            </a:r>
            <a:r>
              <a:rPr lang="en-GB" sz="1200" b="1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9108932726520089"/>
          <c:y val="0.10227379778763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Sheet1!$F$2:$F$5</c:f>
                <c:numCache>
                  <c:formatCode>General</c:formatCode>
                  <c:ptCount val="4"/>
                  <c:pt idx="0">
                    <c:v>2.79</c:v>
                  </c:pt>
                  <c:pt idx="1">
                    <c:v>2.25</c:v>
                  </c:pt>
                </c:numCache>
              </c:numRef>
            </c:plus>
            <c:minus>
              <c:numRef>
                <c:f>Sheet1!$F$2:$F$5</c:f>
                <c:numCache>
                  <c:formatCode>General</c:formatCode>
                  <c:ptCount val="4"/>
                  <c:pt idx="0">
                    <c:v>2.79</c:v>
                  </c:pt>
                  <c:pt idx="1">
                    <c:v>2.25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Sensitised</c:v>
                </c:pt>
                <c:pt idx="1">
                  <c:v>Non-sensitised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2.42</c:v>
                </c:pt>
                <c:pt idx="1">
                  <c:v>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C-4A46-B9C8-5E592C5E5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overlap val="-27"/>
        <c:axId val="496037232"/>
        <c:axId val="487218680"/>
      </c:barChart>
      <c:catAx>
        <c:axId val="49603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18680"/>
        <c:crosses val="autoZero"/>
        <c:auto val="1"/>
        <c:lblAlgn val="ctr"/>
        <c:lblOffset val="100"/>
        <c:noMultiLvlLbl val="0"/>
      </c:catAx>
      <c:valAx>
        <c:axId val="487218680"/>
        <c:scaling>
          <c:orientation val="minMax"/>
          <c:max val="7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</a:rPr>
                  <a:t>Methacholine</a:t>
                </a:r>
                <a:r>
                  <a:rPr lang="en-GB" sz="1200" baseline="0">
                    <a:solidFill>
                      <a:schemeClr val="tx1"/>
                    </a:solidFill>
                  </a:rPr>
                  <a:t> (</a:t>
                </a:r>
                <a:r>
                  <a:rPr lang="en-GB" sz="1200" err="1">
                    <a:solidFill>
                      <a:schemeClr val="tx1"/>
                    </a:solidFill>
                  </a:rPr>
                  <a:t>D</a:t>
                </a:r>
                <a:r>
                  <a:rPr lang="en-GB" sz="1200" baseline="-25000" err="1">
                    <a:solidFill>
                      <a:schemeClr val="tx1"/>
                    </a:solidFill>
                  </a:rPr>
                  <a:t>min</a:t>
                </a:r>
                <a:r>
                  <a:rPr lang="en-GB" sz="1200" baseline="0">
                    <a:solidFill>
                      <a:schemeClr val="tx1"/>
                    </a:solidFill>
                  </a:rPr>
                  <a:t>)</a:t>
                </a:r>
                <a:endParaRPr lang="en-GB" sz="12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037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tx1"/>
                </a:solidFill>
              </a:rPr>
              <a:t>Prevalence of asthma </a:t>
            </a:r>
            <a:r>
              <a:rPr lang="en-GB" sz="1200" b="1" i="0" u="none" strike="noStrike" baseline="0">
                <a:solidFill>
                  <a:schemeClr val="tx1"/>
                </a:solidFill>
                <a:effectLst/>
              </a:rPr>
              <a:t>in school-aged children </a:t>
            </a:r>
            <a:br>
              <a:rPr lang="en-GB" sz="1200" b="1" i="0" u="none" strike="noStrike" baseline="0">
                <a:solidFill>
                  <a:schemeClr val="tx1"/>
                </a:solidFill>
                <a:effectLst/>
              </a:rPr>
            </a:br>
            <a:r>
              <a:rPr lang="en-GB" sz="1200" b="1" i="0" u="none" strike="noStrike" baseline="0">
                <a:solidFill>
                  <a:schemeClr val="tx1"/>
                </a:solidFill>
                <a:effectLst/>
              </a:rPr>
              <a:t>following viral RTI at &lt;2 years</a:t>
            </a:r>
            <a:endParaRPr lang="en-GB" sz="1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997001702653022"/>
          <c:y val="4.4137153404604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92925359882359"/>
          <c:y val="0.21926356985776096"/>
          <c:w val="0.85274708253910114"/>
          <c:h val="0.49317495959886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Asthma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Uninfected</c:v>
                </c:pt>
                <c:pt idx="1">
                  <c:v>RSV</c:v>
                </c:pt>
                <c:pt idx="2">
                  <c:v>RV</c:v>
                </c:pt>
                <c:pt idx="3">
                  <c:v>MPV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9-458A-97D4-ED51718501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Allergic asthma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Uninfected</c:v>
                </c:pt>
                <c:pt idx="1">
                  <c:v>RSV</c:v>
                </c:pt>
                <c:pt idx="2">
                  <c:v>RV</c:v>
                </c:pt>
                <c:pt idx="3">
                  <c:v>MPV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26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9-458A-97D4-ED5171850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037232"/>
        <c:axId val="487218680"/>
      </c:barChart>
      <c:catAx>
        <c:axId val="49603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>
                    <a:solidFill>
                      <a:schemeClr val="tx1"/>
                    </a:solidFill>
                  </a:rPr>
                  <a:t>RTI at</a:t>
                </a:r>
                <a:r>
                  <a:rPr lang="en-GB" sz="1200" b="0" baseline="0">
                    <a:solidFill>
                      <a:schemeClr val="tx1"/>
                    </a:solidFill>
                  </a:rPr>
                  <a:t> &lt;2 years</a:t>
                </a:r>
                <a:endParaRPr lang="en-GB" sz="1200" b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539128232609982"/>
              <c:y val="0.80064719045587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18680"/>
        <c:crosses val="autoZero"/>
        <c:auto val="1"/>
        <c:lblAlgn val="ctr"/>
        <c:lblOffset val="100"/>
        <c:noMultiLvlLbl val="0"/>
      </c:catAx>
      <c:valAx>
        <c:axId val="487218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</a:rPr>
                  <a:t>Children (%)</a:t>
                </a:r>
              </a:p>
            </c:rich>
          </c:tx>
          <c:layout>
            <c:manualLayout>
              <c:xMode val="edge"/>
              <c:yMode val="edge"/>
              <c:x val="2.3930603510977554E-2"/>
              <c:y val="0.334922991672635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037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750727528032723"/>
          <c:y val="0.17735914629554902"/>
          <c:w val="0.42081834373089799"/>
          <c:h val="0.1320577451436581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tx1"/>
                </a:solidFill>
              </a:rPr>
              <a:t>AHR </a:t>
            </a:r>
            <a:r>
              <a:rPr lang="en-GB" sz="1200" b="1" i="0" u="none" strike="noStrike" baseline="0">
                <a:solidFill>
                  <a:schemeClr val="tx1"/>
                </a:solidFill>
                <a:effectLst/>
              </a:rPr>
              <a:t>in school-aged children </a:t>
            </a:r>
            <a:br>
              <a:rPr lang="en-GB" sz="1200" b="1" i="0" u="none" strike="noStrike" baseline="0">
                <a:solidFill>
                  <a:schemeClr val="tx1"/>
                </a:solidFill>
                <a:effectLst/>
              </a:rPr>
            </a:br>
            <a:r>
              <a:rPr lang="en-GB" sz="1200" b="1" i="0" u="none" strike="noStrike" baseline="0">
                <a:solidFill>
                  <a:schemeClr val="tx1"/>
                </a:solidFill>
                <a:effectLst/>
              </a:rPr>
              <a:t>following viral RTI at &lt;2 years</a:t>
            </a:r>
            <a:endParaRPr lang="en-GB" sz="1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080920049656777"/>
          <c:y val="4.362147180390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94314363857933"/>
          <c:y val="0.19964705723349249"/>
          <c:w val="0.81414122678710987"/>
          <c:h val="0.50379344432268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AHR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480463687440694E-3"/>
                  <c:y val="7.3140999284557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512619651813194E-2"/>
                      <c:h val="7.057324046142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612-4A2E-8328-F1D25F85B6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2-4A2E-8328-F1D25F85B6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2-4A2E-8328-F1D25F85B69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2-4A2E-8328-F1D25F85B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Sheet1!$G$2:$G$5</c:f>
                <c:numCache>
                  <c:formatCode>General</c:formatCode>
                  <c:ptCount val="4"/>
                  <c:pt idx="0">
                    <c:v>106</c:v>
                  </c:pt>
                  <c:pt idx="1">
                    <c:v>148</c:v>
                  </c:pt>
                  <c:pt idx="2">
                    <c:v>121</c:v>
                  </c:pt>
                  <c:pt idx="3">
                    <c:v>403</c:v>
                  </c:pt>
                </c:numCache>
              </c:numRef>
            </c:plus>
            <c:minus>
              <c:numRef>
                <c:f>Sheet1!$F$2:$F$5</c:f>
                <c:numCache>
                  <c:formatCode>General</c:formatCode>
                  <c:ptCount val="4"/>
                  <c:pt idx="0">
                    <c:v>24</c:v>
                  </c:pt>
                  <c:pt idx="1">
                    <c:v>102</c:v>
                  </c:pt>
                  <c:pt idx="2">
                    <c:v>93</c:v>
                  </c:pt>
                  <c:pt idx="3">
                    <c:v>191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Uninfected</c:v>
                </c:pt>
                <c:pt idx="1">
                  <c:v>RSV</c:v>
                </c:pt>
                <c:pt idx="2">
                  <c:v>RV</c:v>
                </c:pt>
                <c:pt idx="3">
                  <c:v>MPV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128</c:v>
                </c:pt>
                <c:pt idx="2">
                  <c:v>172</c:v>
                </c:pt>
                <c:pt idx="3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2-4A2E-8328-F1D25F85B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037232"/>
        <c:axId val="487218680"/>
      </c:barChart>
      <c:catAx>
        <c:axId val="49603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>
                    <a:solidFill>
                      <a:schemeClr val="tx1"/>
                    </a:solidFill>
                  </a:rPr>
                  <a:t>RTI at</a:t>
                </a:r>
                <a:r>
                  <a:rPr lang="en-GB" sz="1200" b="0" baseline="0">
                    <a:solidFill>
                      <a:schemeClr val="tx1"/>
                    </a:solidFill>
                  </a:rPr>
                  <a:t> &lt;2 years</a:t>
                </a:r>
                <a:endParaRPr lang="en-GB" sz="1200" b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383356373804114"/>
              <c:y val="0.785493817182113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18680"/>
        <c:crosses val="autoZero"/>
        <c:auto val="1"/>
        <c:lblAlgn val="ctr"/>
        <c:lblOffset val="100"/>
        <c:noMultiLvlLbl val="0"/>
      </c:catAx>
      <c:valAx>
        <c:axId val="487218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</a:rPr>
                  <a:t>Dose response slope methacholine (%/mg)</a:t>
                </a:r>
              </a:p>
            </c:rich>
          </c:tx>
          <c:layout>
            <c:manualLayout>
              <c:xMode val="edge"/>
              <c:yMode val="edge"/>
              <c:x val="1.1965301755488777E-2"/>
              <c:y val="0.22907182616989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037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17739898989896"/>
          <c:y val="6.8082860979955279E-2"/>
          <c:w val="0.66259564393939396"/>
          <c:h val="0.7360534337090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Allergic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15340909090909"/>
                      <c:h val="0.10614085856437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B0D-4D1F-8A29-6E82B913319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0D-4D1F-8A29-6E82B9133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Sheet1!$D$2:$D$3</c:f>
                <c:numCache>
                  <c:formatCode>General</c:formatCode>
                  <c:ptCount val="2"/>
                  <c:pt idx="0">
                    <c:v>3.9</c:v>
                  </c:pt>
                  <c:pt idx="1">
                    <c:v>1.9</c:v>
                  </c:pt>
                </c:numCache>
              </c:numRef>
            </c:plus>
            <c:minus>
              <c:numRef>
                <c:f>Sheet1!$D$2:$D$3</c:f>
                <c:numCache>
                  <c:formatCode>General</c:formatCode>
                  <c:ptCount val="2"/>
                  <c:pt idx="0">
                    <c:v>3.9</c:v>
                  </c:pt>
                  <c:pt idx="1">
                    <c:v>1.9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Age</c:v>
                </c:pt>
                <c:pt idx="1">
                  <c:v>Age of asthma onset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48.5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C-4B15-8F31-A451975D9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Non-allergic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0D-4D1F-8A29-6E82B913319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0D-4D1F-8A29-6E82B9133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2.9</c:v>
                  </c:pt>
                  <c:pt idx="1">
                    <c:v>3.2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2.9</c:v>
                  </c:pt>
                  <c:pt idx="1">
                    <c:v>3.2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Age</c:v>
                </c:pt>
                <c:pt idx="1">
                  <c:v>Age of asthma onset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61</c:v>
                </c:pt>
                <c:pt idx="1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C-4B15-8F31-A451975D96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4552512"/>
        <c:axId val="1004554152"/>
      </c:barChart>
      <c:catAx>
        <c:axId val="10045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4554152"/>
        <c:crosses val="autoZero"/>
        <c:auto val="1"/>
        <c:lblAlgn val="ctr"/>
        <c:lblOffset val="100"/>
        <c:noMultiLvlLbl val="0"/>
      </c:catAx>
      <c:valAx>
        <c:axId val="1004554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>
                    <a:solidFill>
                      <a:schemeClr val="tx1"/>
                    </a:solidFill>
                  </a:rPr>
                  <a:t>Age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4552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35437842996902"/>
          <c:y val="0.11805780780780781"/>
          <c:w val="0.65696527892252932"/>
          <c:h val="0.65857132132132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6-4E63-B1E5-AA6C04D3A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6-4E63-B1E5-AA6C04D3AE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AANFS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D6-4E63-B1E5-AA6C04D3AE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AAFS2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79456228797469E-16"/>
                  <c:y val="0.158057057057057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AE-41CA-B20F-BB7A5DBE3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D6-4E63-B1E5-AA6C04D3A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baseline="0">
                    <a:solidFill>
                      <a:schemeClr val="tx1"/>
                    </a:solidFill>
                  </a:rPr>
                  <a:t>Age of onset (Years)</a:t>
                </a:r>
                <a:endParaRPr lang="en-GB" sz="1200" b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78787734732676"/>
          <c:y val="9.9625878338037821E-2"/>
          <c:w val="0.66240056448236495"/>
          <c:h val="0.61230962718546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A3-449F-8EE9-8481A3E67E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A3-449F-8EE9-8481A3E67E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A3-449F-8EE9-8481A3E67E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baseline="0">
                    <a:solidFill>
                      <a:schemeClr val="tx1"/>
                    </a:solidFill>
                  </a:rPr>
                  <a:t>Patients</a:t>
                </a:r>
                <a:br>
                  <a:rPr lang="en-GB" sz="1200" b="0" baseline="0">
                    <a:solidFill>
                      <a:schemeClr val="tx1"/>
                    </a:solidFill>
                  </a:rPr>
                </a:br>
                <a:r>
                  <a:rPr lang="en-GB" sz="1200" b="0" baseline="0">
                    <a:solidFill>
                      <a:schemeClr val="tx1"/>
                    </a:solidFill>
                  </a:rPr>
                  <a:t> with AAFS (%)</a:t>
                </a:r>
                <a:endParaRPr lang="en-GB" sz="1200" b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743634887482135E-2"/>
              <c:y val="9.06526109028732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3013600572657"/>
          <c:y val="0.10852361111111111"/>
          <c:w val="0.74047129563350023"/>
          <c:h val="0.66810555555555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C-4997-A926-DBD536FD14A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C-4997-A926-DBD536FD14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8C-4997-A926-DBD536FD14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AANFS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8C-4997-A926-DBD536FD14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AAFS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8C-4997-A926-DBD536FD14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baseline="0">
                    <a:solidFill>
                      <a:schemeClr val="tx2"/>
                    </a:solidFill>
                  </a:rPr>
                  <a:t>Seve</a:t>
                </a:r>
                <a:endParaRPr lang="en-GB" sz="1000" b="1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165115724174"/>
          <c:y val="0.10852366408550401"/>
          <c:w val="0.74047129563350023"/>
          <c:h val="0.66810555555555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DE-4AA9-AEAE-CBA72707B8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DE-4AA9-AEAE-CBA72707B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DE-4AA9-AEAE-CBA72707B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AANFS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DE-4AA9-AEAE-CBA72707B8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AAFS2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DE-4AA9-AEAE-CBA72707B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1" baseline="0">
                    <a:solidFill>
                      <a:schemeClr val="tx2"/>
                    </a:solidFill>
                  </a:rPr>
                  <a:t>ace</a:t>
                </a:r>
                <a:endParaRPr lang="en-GB" sz="900" b="1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12304021672045"/>
          <c:y val="0.10667729893884073"/>
          <c:w val="0.68895728138449241"/>
          <c:h val="0.78664540212231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HDM sensitisation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B-4E2E-8BC7-852FF6D9D56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B-4E2E-8BC7-852FF6D9D5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Stable</c:v>
                </c:pt>
                <c:pt idx="1">
                  <c:v>Changed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2B-4E2E-8BC7-852FF6D9D5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46351670610709"/>
          <c:y val="0.10667713752228083"/>
          <c:w val="0.6329139267531132"/>
          <c:h val="0.78664572495543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HDM sensitisation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C-4CDF-BEC0-237AABD66EF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C-4CDF-BEC0-237AABD66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Stable</c:v>
                </c:pt>
                <c:pt idx="1">
                  <c:v>Changed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C-4CDF-BEC0-237AABD66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err="1">
                    <a:solidFill>
                      <a:schemeClr val="tx2"/>
                    </a:solidFill>
                  </a:rPr>
                  <a:t>Sensitisat</a:t>
                </a:r>
                <a:endParaRPr lang="en-GB" sz="1000" b="1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31589073177224"/>
          <c:y val="0.10852361111111111"/>
          <c:w val="0.620421406159817"/>
          <c:h val="0.797048611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ACQ-5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9-4519-92B7-5FAC63D8F1E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9-4519-92B7-5FAC63D8F1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Sheet1!$C$2:$C$3</c:f>
                <c:numCache>
                  <c:formatCode>General</c:formatCode>
                  <c:ptCount val="2"/>
                  <c:pt idx="0">
                    <c:v>0.11</c:v>
                  </c:pt>
                  <c:pt idx="1">
                    <c:v>0.2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0.11</c:v>
                  </c:pt>
                  <c:pt idx="1">
                    <c:v>0.2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Stable</c:v>
                </c:pt>
                <c:pt idx="1">
                  <c:v>Changed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1.92</c:v>
                </c:pt>
                <c:pt idx="1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9-4519-92B7-5FAC63D8F1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166304"/>
        <c:axId val="651169584"/>
      </c:barChart>
      <c:catAx>
        <c:axId val="651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9584"/>
        <c:crosses val="autoZero"/>
        <c:auto val="1"/>
        <c:lblAlgn val="ctr"/>
        <c:lblOffset val="100"/>
        <c:noMultiLvlLbl val="0"/>
      </c:catAx>
      <c:valAx>
        <c:axId val="651169584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>
                    <a:solidFill>
                      <a:schemeClr val="tx1"/>
                    </a:solidFill>
                  </a:rPr>
                  <a:t>ACQ-5 score</a:t>
                </a:r>
              </a:p>
            </c:rich>
          </c:tx>
          <c:layout>
            <c:manualLayout>
              <c:xMode val="edge"/>
              <c:yMode val="edge"/>
              <c:x val="0.11893524995309"/>
              <c:y val="0.184591197823514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66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04E-350C-3048-904D-E601776AB30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3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04E-350C-3048-904D-E601776AB30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6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04E-350C-3048-904D-E601776AB30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0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3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5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8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246504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DD31-4D3B-4AB0-A929-416CE8A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33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8CF534C-5B06-49AE-9538-F6125E0A2656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BB6F-2A7B-435B-891F-1EA96231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4B1F8B-EED3-42C5-95CD-0CEF1606DC1B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0E142D7-B5B7-4149-AED0-B33B4AD69989}"/>
              </a:ext>
            </a:extLst>
          </p:cNvPr>
          <p:cNvSpPr txBox="1">
            <a:spLocks/>
          </p:cNvSpPr>
          <p:nvPr userDrawn="1"/>
        </p:nvSpPr>
        <p:spPr>
          <a:xfrm>
            <a:off x="547688" y="6234113"/>
            <a:ext cx="10648950" cy="4438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1FCD6-840F-46CE-A897-5BDCC866EBD1}"/>
              </a:ext>
            </a:extLst>
          </p:cNvPr>
          <p:cNvSpPr txBox="1"/>
          <p:nvPr userDrawn="1"/>
        </p:nvSpPr>
        <p:spPr>
          <a:xfrm>
            <a:off x="466724" y="6661374"/>
            <a:ext cx="10190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GB-41429; date of preparation: January 2023</a:t>
            </a:r>
            <a:r>
              <a:rPr lang="en-US" sz="900" dirty="0">
                <a:solidFill>
                  <a:schemeClr val="tx1"/>
                </a:solidFill>
              </a:rPr>
              <a:t>. © 2023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79" r:id="rId5"/>
    <p:sldLayoutId id="2147483681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6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8.xml"/><Relationship Id="rId7" Type="http://schemas.openxmlformats.org/officeDocument/2006/relationships/chart" Target="../charts/chart1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7.png"/><Relationship Id="rId9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99" y="3186000"/>
            <a:ext cx="7236943" cy="1800000"/>
          </a:xfrm>
        </p:spPr>
        <p:txBody>
          <a:bodyPr rIns="0"/>
          <a:lstStyle/>
          <a:p>
            <a:r>
              <a:rPr lang="en-GB" sz="3200"/>
              <a:t>Epithelial science congress highlights: The European Academy of Allergy and Clinical Immunology (EAACI) </a:t>
            </a:r>
            <a:br>
              <a:rPr lang="en-GB" sz="3200"/>
            </a:br>
            <a:r>
              <a:rPr lang="en-GB" sz="3200"/>
              <a:t>Hybrid Congress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4A0543-F226-9C48-B3BC-816EDC5E9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5148000"/>
            <a:ext cx="6480000" cy="612000"/>
          </a:xfrm>
        </p:spPr>
        <p:txBody>
          <a:bodyPr/>
          <a:lstStyle/>
          <a:p>
            <a:r>
              <a:rPr lang="en-GB"/>
              <a:t>1</a:t>
            </a:r>
            <a:r>
              <a:rPr lang="en-GB">
                <a:sym typeface="Symbol" panose="05050102010706020507" pitchFamily="18" charset="2"/>
              </a:rPr>
              <a:t></a:t>
            </a:r>
            <a:r>
              <a:rPr lang="en-GB"/>
              <a:t>3 July 2022 | Prague, Czech Republic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ECA1A-01C4-7348-A6C1-7E803B11C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7999" y="6100237"/>
            <a:ext cx="6480000" cy="288000"/>
          </a:xfrm>
        </p:spPr>
        <p:txBody>
          <a:bodyPr/>
          <a:lstStyle/>
          <a:p>
            <a:r>
              <a:rPr lang="en-GB" dirty="0"/>
              <a:t>GB-41429; date of preparation: April 20</a:t>
            </a:r>
            <a:r>
              <a:rPr lang="en-GB" b="0" i="0" dirty="0">
                <a:effectLst/>
              </a:rPr>
              <a:t>23</a:t>
            </a:r>
            <a:endParaRPr lang="en-GB" dirty="0"/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D116D9-29FD-3815-AF43-68F268E99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89" t="-26268" r="190" b="-6837"/>
          <a:stretch/>
        </p:blipFill>
        <p:spPr>
          <a:xfrm>
            <a:off x="647999" y="6361348"/>
            <a:ext cx="1284792" cy="4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38725"/>
            <a:ext cx="11095200" cy="720000"/>
          </a:xfrm>
        </p:spPr>
        <p:txBody>
          <a:bodyPr anchor="ctr" anchorCtr="0"/>
          <a:lstStyle/>
          <a:p>
            <a:r>
              <a:rPr lang="en-GB" sz="2000"/>
              <a:t>Biomarkers of allergic and non-allergic phenotypes of the </a:t>
            </a:r>
            <a:br>
              <a:rPr lang="en-GB" sz="2000"/>
            </a:br>
            <a:r>
              <a:rPr lang="en-GB" sz="2000"/>
              <a:t>T2 endotype of bronchial asthma under exposure to fine </a:t>
            </a:r>
            <a:br>
              <a:rPr lang="en-GB" sz="2000"/>
            </a:br>
            <a:r>
              <a:rPr lang="en-GB" sz="2000"/>
              <a:t>particles in the ambient air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22EA896-C456-4649-8628-0E56777B7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*Measured via multiplex immunoassay;</a:t>
            </a:r>
            <a:r>
              <a:rPr lang="en-GB" sz="1100" baseline="30000">
                <a:solidFill>
                  <a:srgbClr val="656665"/>
                </a:solidFill>
              </a:rPr>
              <a:t> †</a:t>
            </a:r>
            <a:r>
              <a:rPr lang="en-GB" sz="1100">
                <a:solidFill>
                  <a:srgbClr val="656665"/>
                </a:solidFill>
              </a:rPr>
              <a:t>estimated using averaged annual concentrations of PM in a geospatial approach and calculation of mass doses deposited in lung regions using multiple-path particle dosimetry code; </a:t>
            </a:r>
            <a:r>
              <a:rPr lang="en-GB" sz="1100" baseline="30000">
                <a:solidFill>
                  <a:srgbClr val="656665"/>
                </a:solidFill>
              </a:rPr>
              <a:t>‡</a:t>
            </a:r>
            <a:r>
              <a:rPr lang="en-GB" sz="1100">
                <a:solidFill>
                  <a:srgbClr val="656665"/>
                </a:solidFill>
              </a:rPr>
              <a:t>measured by LAL analysis</a:t>
            </a:r>
            <a:endParaRPr lang="en-GB" sz="1100" b="0" i="0">
              <a:solidFill>
                <a:srgbClr val="656665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IL, interleukin; LAL, limulus </a:t>
            </a:r>
            <a:r>
              <a:rPr lang="en-GB" sz="1100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amebocyte</a:t>
            </a:r>
            <a:r>
              <a:rPr lang="en-GB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 lysate; PM, particulate matter; T2, type 2; TGF-</a:t>
            </a:r>
            <a:r>
              <a:rPr lang="el-GR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β</a:t>
            </a:r>
            <a:r>
              <a:rPr lang="en-GB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1, transforming growth factor </a:t>
            </a:r>
            <a:r>
              <a:rPr lang="el-GR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β</a:t>
            </a:r>
            <a:r>
              <a:rPr lang="en-GB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1; TSLP, thymic stromal lymphopoietin </a:t>
            </a:r>
            <a:br>
              <a:rPr lang="en-GB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</a:br>
            <a:r>
              <a:rPr lang="en-GB" sz="1100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Fatkhutdinova</a:t>
            </a:r>
            <a:r>
              <a:rPr lang="en-GB" sz="1100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 LM, et al. Poster 001042 presented at EAACI 2022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3632C4E-6F41-4859-A921-15546254E5EA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6800" cy="1101956"/>
          </a:xfrm>
          <a:prstGeom prst="roundRect">
            <a:avLst>
              <a:gd name="adj" fmla="val 5989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effect of fine particles (PM2.5–PM10.0) on patients with allergic T2 (n=40) or non‑allergic T2 asthma (n=42), or on health controls (n=48) was investigated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Serum concentrations of key inflammatory biomarkers* and expression of </a:t>
            </a:r>
            <a:r>
              <a:rPr lang="en-GB" sz="1400" i="1">
                <a:solidFill>
                  <a:srgbClr val="656665"/>
                </a:solidFill>
              </a:rPr>
              <a:t>IL-4</a:t>
            </a:r>
            <a:r>
              <a:rPr lang="en-GB" sz="1400">
                <a:solidFill>
                  <a:srgbClr val="656665"/>
                </a:solidFill>
              </a:rPr>
              <a:t>, </a:t>
            </a:r>
            <a:r>
              <a:rPr lang="en-GB" sz="1400" i="1">
                <a:solidFill>
                  <a:srgbClr val="656665"/>
                </a:solidFill>
              </a:rPr>
              <a:t>TGF-</a:t>
            </a:r>
            <a:r>
              <a:rPr lang="el-GR" sz="1400" i="1">
                <a:solidFill>
                  <a:srgbClr val="656665"/>
                </a:solidFill>
              </a:rPr>
              <a:t>β</a:t>
            </a:r>
            <a:r>
              <a:rPr lang="en-GB" sz="1400" i="1">
                <a:solidFill>
                  <a:srgbClr val="656665"/>
                </a:solidFill>
              </a:rPr>
              <a:t>1 </a:t>
            </a:r>
            <a:r>
              <a:rPr lang="en-GB" sz="1400">
                <a:solidFill>
                  <a:srgbClr val="656665"/>
                </a:solidFill>
              </a:rPr>
              <a:t>and </a:t>
            </a:r>
            <a:r>
              <a:rPr lang="en-GB" sz="1400" i="1">
                <a:solidFill>
                  <a:srgbClr val="656665"/>
                </a:solidFill>
              </a:rPr>
              <a:t>IL-17A</a:t>
            </a:r>
            <a:r>
              <a:rPr lang="en-GB" sz="1400">
                <a:solidFill>
                  <a:srgbClr val="656665"/>
                </a:solidFill>
              </a:rPr>
              <a:t> genes in blood were measured and correlated with particle exposure</a:t>
            </a:r>
            <a:r>
              <a:rPr lang="en-GB" sz="1400" baseline="30000">
                <a:solidFill>
                  <a:srgbClr val="656665"/>
                </a:solidFill>
              </a:rPr>
              <a:t>†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17856EE-A659-473A-BB48-470E4F4BA9BA}"/>
              </a:ext>
            </a:extLst>
          </p:cNvPr>
          <p:cNvSpPr txBox="1">
            <a:spLocks/>
          </p:cNvSpPr>
          <p:nvPr/>
        </p:nvSpPr>
        <p:spPr>
          <a:xfrm>
            <a:off x="547687" y="538405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In patients with T2 asthma, cytokines, and in particular epithelial cytokines, play a key role in the response to environmental insults, but downstream inflammatory mediators play different roles in different asthma endotypes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818A303-86D1-4EE0-A692-CC5D949F0F4C}"/>
              </a:ext>
            </a:extLst>
          </p:cNvPr>
          <p:cNvSpPr txBox="1">
            <a:spLocks/>
          </p:cNvSpPr>
          <p:nvPr/>
        </p:nvSpPr>
        <p:spPr>
          <a:xfrm>
            <a:off x="547687" y="2600304"/>
            <a:ext cx="6130800" cy="2668038"/>
          </a:xfrm>
          <a:prstGeom prst="roundRect">
            <a:avLst>
              <a:gd name="adj" fmla="val 2474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T2-response level depended on the dose of deposited particles for </a:t>
            </a:r>
            <a:b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allergic patients; for non-allergic patients, both T2 and T17 responses were dose dependent</a:t>
            </a:r>
          </a:p>
          <a:p>
            <a:pPr marL="180975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solidFill>
                  <a:srgbClr val="656665"/>
                </a:solidFill>
              </a:rPr>
              <a:t>Increased secretion of epithelial cytokines (TSLP, IL-33 and IL-25) in correlation with particle exposure was found for both asthma subgroups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80975" lvl="0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solidFill>
                  <a:srgbClr val="656665"/>
                </a:solidFill>
              </a:rPr>
              <a:t>In patients with non-allergic asthma, particle exposure correlated with expression of </a:t>
            </a:r>
            <a:r>
              <a:rPr lang="en-GB" sz="1400" i="1" dirty="0">
                <a:solidFill>
                  <a:srgbClr val="656665"/>
                </a:solidFill>
              </a:rPr>
              <a:t>TGF-β1</a:t>
            </a:r>
            <a:r>
              <a:rPr lang="en-GB" sz="1400" dirty="0">
                <a:solidFill>
                  <a:srgbClr val="656665"/>
                </a:solidFill>
              </a:rPr>
              <a:t>, levels of IL-5, IL-6 and IL-13 </a:t>
            </a:r>
            <a:r>
              <a:rPr lang="en-GB" sz="1400">
                <a:solidFill>
                  <a:srgbClr val="656665"/>
                </a:solidFill>
              </a:rPr>
              <a:t>(dependent </a:t>
            </a:r>
            <a:r>
              <a:rPr lang="en-GB" sz="1400" dirty="0">
                <a:solidFill>
                  <a:srgbClr val="656665"/>
                </a:solidFill>
              </a:rPr>
              <a:t>on deposited </a:t>
            </a:r>
            <a:r>
              <a:rPr lang="en-GB" sz="1400">
                <a:solidFill>
                  <a:srgbClr val="656665"/>
                </a:solidFill>
              </a:rPr>
              <a:t>thoracic dose), </a:t>
            </a:r>
            <a:r>
              <a:rPr lang="en-GB" sz="1400" dirty="0">
                <a:solidFill>
                  <a:srgbClr val="656665"/>
                </a:solidFill>
              </a:rPr>
              <a:t>and negatively correlated with IL-4 levels</a:t>
            </a:r>
          </a:p>
          <a:p>
            <a:pPr marL="180975" lvl="0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solidFill>
                  <a:srgbClr val="656665"/>
                </a:solidFill>
              </a:rPr>
              <a:t>Bacterial endotoxin levels in air samples</a:t>
            </a:r>
            <a:r>
              <a:rPr lang="en-GB" sz="1400" baseline="30000" dirty="0">
                <a:solidFill>
                  <a:srgbClr val="656665"/>
                </a:solidFill>
              </a:rPr>
              <a:t>‡</a:t>
            </a:r>
            <a:r>
              <a:rPr lang="en-GB" sz="1400" dirty="0">
                <a:solidFill>
                  <a:srgbClr val="656665"/>
                </a:solidFill>
              </a:rPr>
              <a:t> associated with increased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expression of </a:t>
            </a:r>
            <a:r>
              <a:rPr kumimoji="0" lang="en-GB" sz="1400" i="1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IL-4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(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P&lt;0.1)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 decreased epithelial cytokines and IL-17A (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P&lt;0.05)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F47CA1-7226-4395-8250-5E4D3DCE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8D43D6-C457-46CD-9095-3FD42232191C}"/>
              </a:ext>
            </a:extLst>
          </p:cNvPr>
          <p:cNvSpPr txBox="1"/>
          <p:nvPr/>
        </p:nvSpPr>
        <p:spPr>
          <a:xfrm>
            <a:off x="6678487" y="2514800"/>
            <a:ext cx="4958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GB" sz="1400" b="1"/>
              <a:t>Biomarker changes correlating with </a:t>
            </a:r>
            <a:br>
              <a:rPr lang="en-GB" sz="1400" b="1"/>
            </a:br>
            <a:r>
              <a:rPr lang="en-GB" sz="1400" b="1"/>
              <a:t>dose of deposited particles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727CD9-D4E9-4432-A8F5-5C5D3EBC4FE1}"/>
              </a:ext>
            </a:extLst>
          </p:cNvPr>
          <p:cNvCxnSpPr/>
          <p:nvPr/>
        </p:nvCxnSpPr>
        <p:spPr>
          <a:xfrm flipV="1">
            <a:off x="10587373" y="3725754"/>
            <a:ext cx="0" cy="324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BA8874-2925-4540-8FD1-284D453561FF}"/>
              </a:ext>
            </a:extLst>
          </p:cNvPr>
          <p:cNvCxnSpPr>
            <a:cxnSpLocks/>
          </p:cNvCxnSpPr>
          <p:nvPr/>
        </p:nvCxnSpPr>
        <p:spPr>
          <a:xfrm>
            <a:off x="10511173" y="4930277"/>
            <a:ext cx="0" cy="324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CE08887-9A9C-4D66-83EB-54AF68FEF01A}"/>
              </a:ext>
            </a:extLst>
          </p:cNvPr>
          <p:cNvSpPr/>
          <p:nvPr/>
        </p:nvSpPr>
        <p:spPr>
          <a:xfrm>
            <a:off x="7217792" y="2954682"/>
            <a:ext cx="1944000" cy="2313661"/>
          </a:xfrm>
          <a:prstGeom prst="roundRect">
            <a:avLst>
              <a:gd name="adj" fmla="val 2853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0" rtlCol="0" anchor="t" anchorCtr="0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Allergic asthma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0EB8C96-F8DB-4198-A37F-5C94F064B1BE}"/>
              </a:ext>
            </a:extLst>
          </p:cNvPr>
          <p:cNvSpPr/>
          <p:nvPr/>
        </p:nvSpPr>
        <p:spPr>
          <a:xfrm>
            <a:off x="9341867" y="2954682"/>
            <a:ext cx="1944000" cy="2313661"/>
          </a:xfrm>
          <a:prstGeom prst="roundRect">
            <a:avLst>
              <a:gd name="adj" fmla="val 2853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0" rtlCol="0" anchor="t" anchorCtr="0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Non-allergic asthma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B38844E4-2F12-4D5B-95B7-E6ABB3F9A971}"/>
              </a:ext>
            </a:extLst>
          </p:cNvPr>
          <p:cNvSpPr/>
          <p:nvPr/>
        </p:nvSpPr>
        <p:spPr>
          <a:xfrm>
            <a:off x="7206474" y="3212219"/>
            <a:ext cx="4090175" cy="450941"/>
          </a:xfrm>
          <a:prstGeom prst="roundRect">
            <a:avLst>
              <a:gd name="adj" fmla="val 14636"/>
            </a:avLst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+mn-lt"/>
              </a:rPr>
              <a:t>TSLP, IL-33 and IL-25 (P&lt;0.1)</a:t>
            </a:r>
            <a:endParaRPr lang="en-GB" sz="140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A8D72D-2298-494D-85AF-33EF2C5C4A00}"/>
              </a:ext>
            </a:extLst>
          </p:cNvPr>
          <p:cNvCxnSpPr>
            <a:cxnSpLocks/>
          </p:cNvCxnSpPr>
          <p:nvPr/>
        </p:nvCxnSpPr>
        <p:spPr>
          <a:xfrm flipV="1">
            <a:off x="7545412" y="3275689"/>
            <a:ext cx="0" cy="324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9">
            <a:extLst>
              <a:ext uri="{FF2B5EF4-FFF2-40B4-BE49-F238E27FC236}">
                <a16:creationId xmlns:a16="http://schemas.microsoft.com/office/drawing/2014/main" id="{E4AF46DE-DBB9-402B-A220-AB5404AA84AD}"/>
              </a:ext>
            </a:extLst>
          </p:cNvPr>
          <p:cNvSpPr/>
          <p:nvPr/>
        </p:nvSpPr>
        <p:spPr>
          <a:xfrm>
            <a:off x="9340074" y="3748221"/>
            <a:ext cx="1937526" cy="450000"/>
          </a:xfrm>
          <a:prstGeom prst="roundRect">
            <a:avLst>
              <a:gd name="adj" fmla="val 14667"/>
            </a:avLst>
          </a:prstGeom>
          <a:solidFill>
            <a:srgbClr val="1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+mn-lt"/>
              </a:rPr>
              <a:t>IL-5, TGF-</a:t>
            </a:r>
            <a:r>
              <a:rPr lang="el-GR" sz="1400">
                <a:solidFill>
                  <a:schemeClr val="bg1"/>
                </a:solidFill>
                <a:latin typeface="+mn-lt"/>
              </a:rPr>
              <a:t>β</a:t>
            </a:r>
            <a:r>
              <a:rPr lang="en-GB" sz="1400">
                <a:solidFill>
                  <a:schemeClr val="bg1"/>
                </a:solidFill>
                <a:latin typeface="+mn-lt"/>
              </a:rPr>
              <a:t>1 (P&lt;0.1)</a:t>
            </a:r>
            <a:endParaRPr lang="en-GB" sz="140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682F0F4-7AC3-4D68-BCE4-4CFA64621849}"/>
              </a:ext>
            </a:extLst>
          </p:cNvPr>
          <p:cNvCxnSpPr>
            <a:cxnSpLocks/>
          </p:cNvCxnSpPr>
          <p:nvPr/>
        </p:nvCxnSpPr>
        <p:spPr>
          <a:xfrm flipV="1">
            <a:off x="9517087" y="3811221"/>
            <a:ext cx="0" cy="324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9">
            <a:extLst>
              <a:ext uri="{FF2B5EF4-FFF2-40B4-BE49-F238E27FC236}">
                <a16:creationId xmlns:a16="http://schemas.microsoft.com/office/drawing/2014/main" id="{10C22167-6C65-4B5E-81D2-D50F74093664}"/>
              </a:ext>
            </a:extLst>
          </p:cNvPr>
          <p:cNvSpPr/>
          <p:nvPr/>
        </p:nvSpPr>
        <p:spPr>
          <a:xfrm>
            <a:off x="9340074" y="4283282"/>
            <a:ext cx="1937526" cy="450000"/>
          </a:xfrm>
          <a:prstGeom prst="roundRect">
            <a:avLst>
              <a:gd name="adj" fmla="val 14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+mn-lt"/>
              </a:rPr>
              <a:t>IL-13, IL-6 (P&lt;0.05)</a:t>
            </a:r>
            <a:endParaRPr lang="en-GB" sz="140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0476CE-4E35-4F10-B72B-CE3DA53A1D6B}"/>
              </a:ext>
            </a:extLst>
          </p:cNvPr>
          <p:cNvCxnSpPr>
            <a:cxnSpLocks/>
          </p:cNvCxnSpPr>
          <p:nvPr/>
        </p:nvCxnSpPr>
        <p:spPr>
          <a:xfrm flipV="1">
            <a:off x="9517087" y="4346282"/>
            <a:ext cx="0" cy="324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9">
            <a:extLst>
              <a:ext uri="{FF2B5EF4-FFF2-40B4-BE49-F238E27FC236}">
                <a16:creationId xmlns:a16="http://schemas.microsoft.com/office/drawing/2014/main" id="{22B1EB5F-382B-4A7E-AD95-1F4566672D96}"/>
              </a:ext>
            </a:extLst>
          </p:cNvPr>
          <p:cNvSpPr/>
          <p:nvPr/>
        </p:nvSpPr>
        <p:spPr>
          <a:xfrm>
            <a:off x="9340074" y="4818343"/>
            <a:ext cx="1937526" cy="450000"/>
          </a:xfrm>
          <a:prstGeom prst="roundRect">
            <a:avLst>
              <a:gd name="adj" fmla="val 14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+mn-lt"/>
              </a:rPr>
              <a:t>IL-4 (P&lt;0.1)</a:t>
            </a:r>
            <a:endParaRPr lang="en-GB" sz="140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1BC6A6D-222D-47C4-896C-CFD3EDC5223D}"/>
              </a:ext>
            </a:extLst>
          </p:cNvPr>
          <p:cNvCxnSpPr>
            <a:cxnSpLocks/>
          </p:cNvCxnSpPr>
          <p:nvPr/>
        </p:nvCxnSpPr>
        <p:spPr>
          <a:xfrm>
            <a:off x="9517087" y="4881343"/>
            <a:ext cx="0" cy="324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B2FC23C-F76B-4DC2-A9F7-EAF1A9F3E1B8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Fatkhutdinova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Kazan State Medical University,</a:t>
            </a:r>
            <a:b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Kazan, Russia</a:t>
            </a:r>
          </a:p>
        </p:txBody>
      </p:sp>
    </p:spTree>
    <p:extLst>
      <p:ext uri="{BB962C8B-B14F-4D97-AF65-F5344CB8AC3E}">
        <p14:creationId xmlns:p14="http://schemas.microsoft.com/office/powerpoint/2010/main" val="352051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7143"/>
            <a:ext cx="11095200" cy="720000"/>
          </a:xfrm>
        </p:spPr>
        <p:txBody>
          <a:bodyPr/>
          <a:lstStyle/>
          <a:p>
            <a:r>
              <a:rPr lang="en-GB" sz="2000" err="1"/>
              <a:t>Diacylgalactosyldiacylglicerols</a:t>
            </a:r>
            <a:r>
              <a:rPr lang="en-GB" sz="2000"/>
              <a:t> from grass pollen prime the </a:t>
            </a:r>
            <a:br>
              <a:rPr lang="en-GB" sz="2000"/>
            </a:br>
            <a:r>
              <a:rPr lang="en-GB" sz="2000"/>
              <a:t>development of allergic airway inflammation</a:t>
            </a:r>
            <a:endParaRPr lang="en-GB" sz="2000" i="1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84E486F-4FB3-4861-BBFA-9F93BB9F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A1EB079-A2EC-4386-972E-E9603BAA61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*Via GC-MS, ESI-MS and NMR analyses, and structure-function analyses using synthetic DGDAGs</a:t>
            </a:r>
          </a:p>
          <a:p>
            <a:pPr>
              <a:defRPr/>
            </a:pPr>
            <a:r>
              <a:rPr kumimoji="0" lang="en-GB" sz="1100" b="0" i="0" u="none" strike="noStrike" kern="1200" cap="none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AHR, </a:t>
            </a:r>
            <a:r>
              <a:rPr lang="en-GB" sz="1100">
                <a:solidFill>
                  <a:srgbClr val="656665"/>
                </a:solidFill>
              </a:rPr>
              <a:t>airway hyperresponsiveness; ESI-MS, electrospray ionisation mass spectrometry; GC-MS, gas chromatography coupled to mass spectrometry; 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IL, interleukin;</a:t>
            </a:r>
            <a:r>
              <a:rPr lang="en-GB" sz="1100">
                <a:solidFill>
                  <a:srgbClr val="656665"/>
                </a:solidFill>
              </a:rPr>
              <a:t> </a:t>
            </a:r>
            <a:r>
              <a:rPr kumimoji="0" lang="en-GB" sz="1100" b="0" i="0" u="none" strike="noStrike" kern="1200" cap="none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NKT, natural killer T; </a:t>
            </a:r>
            <a:br>
              <a:rPr kumimoji="0" lang="en-GB" sz="1100" b="0" i="0" u="none" strike="noStrike" kern="1200" cap="none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100" b="0" i="0" u="none" strike="noStrike" kern="1200" cap="none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NMR, nuclear magnetic resonance </a:t>
            </a:r>
          </a:p>
          <a:p>
            <a:pPr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González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Roldán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N, et al. Oral presentation 000971 presented at EAACI 2022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994B6B-3F4C-43AA-BFE6-20A5AA31E0DB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6800" cy="1532018"/>
          </a:xfrm>
          <a:prstGeom prst="roundRect">
            <a:avLst>
              <a:gd name="adj" fmla="val 4308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Previous research into </a:t>
            </a:r>
            <a:r>
              <a:rPr lang="en-GB" sz="1400">
                <a:solidFill>
                  <a:srgbClr val="656665"/>
                </a:solidFill>
              </a:rPr>
              <a:t>pollen allergies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has focused on </a:t>
            </a:r>
            <a:r>
              <a:rPr lang="en-GB" sz="1400">
                <a:solidFill>
                  <a:srgbClr val="656665"/>
                </a:solidFill>
              </a:rPr>
              <a:t>pollen proteins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as allergens; however, the pollen coat contains a large range of lipids in addition to proteins</a:t>
            </a:r>
          </a:p>
          <a:p>
            <a:pPr marL="355600" lvl="1" indent="-17462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There is presently limited research into the detailed structure-activity relationship between lipid classes </a:t>
            </a:r>
            <a:br>
              <a:rPr lang="en-GB" sz="1400">
                <a:solidFill>
                  <a:srgbClr val="656665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1400">
                <a:solidFill>
                  <a:srgbClr val="656665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 reactive immune cells in allergic inflammation</a:t>
            </a:r>
          </a:p>
          <a:p>
            <a:pPr marL="180975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</a:rPr>
              <a:t>This study aimed to isolate and characterise the </a:t>
            </a:r>
            <a:r>
              <a:rPr lang="en-GB" sz="1400">
                <a:solidFill>
                  <a:srgbClr val="656665"/>
                </a:solidFill>
              </a:rPr>
              <a:t>chemical structure of glycolipids present in Timothy grass (</a:t>
            </a:r>
            <a:r>
              <a:rPr lang="en-GB" sz="1400" i="1">
                <a:solidFill>
                  <a:srgbClr val="656665"/>
                </a:solidFill>
              </a:rPr>
              <a:t>Phleum pratense</a:t>
            </a:r>
            <a:r>
              <a:rPr lang="en-GB" sz="1400">
                <a:solidFill>
                  <a:srgbClr val="656665"/>
                </a:solidFill>
              </a:rPr>
              <a:t>) pollen and to determine their role in allergic airway inflammation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2C93A3B-55AE-4A2B-B328-72B8EC57DA21}"/>
              </a:ext>
            </a:extLst>
          </p:cNvPr>
          <p:cNvSpPr txBox="1">
            <a:spLocks/>
          </p:cNvSpPr>
          <p:nvPr/>
        </p:nvSpPr>
        <p:spPr>
          <a:xfrm>
            <a:off x="547687" y="538405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Pollen glycolipids can activate NKT cells, induce cytokine production and promote airway inflammation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326F49-1867-415E-80CB-D2985B44E504}"/>
              </a:ext>
            </a:extLst>
          </p:cNvPr>
          <p:cNvSpPr txBox="1">
            <a:spLocks/>
          </p:cNvSpPr>
          <p:nvPr/>
        </p:nvSpPr>
        <p:spPr>
          <a:xfrm>
            <a:off x="547687" y="3038474"/>
            <a:ext cx="11091600" cy="2229867"/>
          </a:xfrm>
          <a:prstGeom prst="roundRect">
            <a:avLst>
              <a:gd name="adj" fmla="val 2960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4356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Total extracted and fractionated glycolipids from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P. pratense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pollen-</a:t>
            </a:r>
            <a:r>
              <a:rPr lang="en-GB" sz="1400">
                <a:solidFill>
                  <a:srgbClr val="656665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induced upregulation of CD69 in human NKT cells in blood and proliferation of murine NKT cells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Structural determination* showed three </a:t>
            </a:r>
            <a:r>
              <a:rPr lang="en-GB" sz="1400" err="1">
                <a:solidFill>
                  <a:srgbClr val="656665"/>
                </a:solidFill>
              </a:rPr>
              <a:t>diacylgalactosyldiacylglycerols</a:t>
            </a:r>
            <a:r>
              <a:rPr lang="en-GB" sz="1400">
                <a:solidFill>
                  <a:srgbClr val="656665"/>
                </a:solidFill>
              </a:rPr>
              <a:t> (DGDAGs) to be responsible for biological activity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Synthetic </a:t>
            </a:r>
            <a:r>
              <a:rPr lang="en-GB" sz="1400">
                <a:solidFill>
                  <a:srgbClr val="656665"/>
                </a:solidFill>
              </a:rPr>
              <a:t>DGDAGs induced murine NKT proliferation </a:t>
            </a:r>
            <a:r>
              <a:rPr lang="en-GB" sz="1400" i="1">
                <a:solidFill>
                  <a:srgbClr val="656665"/>
                </a:solidFill>
              </a:rPr>
              <a:t>ex vivo</a:t>
            </a:r>
            <a:r>
              <a:rPr lang="en-GB" sz="1400">
                <a:solidFill>
                  <a:srgbClr val="656665"/>
                </a:solidFill>
              </a:rPr>
              <a:t> and IL-13 expression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an </a:t>
            </a:r>
            <a:r>
              <a:rPr lang="en-GB" sz="1400" i="1">
                <a:solidFill>
                  <a:srgbClr val="656665"/>
                </a:solidFill>
              </a:rPr>
              <a:t>in vivo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murine </a:t>
            </a:r>
            <a:r>
              <a:rPr kumimoji="0" lang="en-GB" sz="1400" b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model, </a:t>
            </a:r>
            <a:r>
              <a:rPr lang="en-GB" sz="1400">
                <a:solidFill>
                  <a:srgbClr val="656665"/>
                </a:solidFill>
              </a:rPr>
              <a:t>DGDAGs induced airway inflammation and eosinophilia,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but did not lead to development of AHR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512CA4-C96C-448D-A413-584AFD6F1109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González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Roldán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N.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Research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Borstel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b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Borstel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Germany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12DBA-B204-4CFE-AD4A-EA25300F3FCE}"/>
              </a:ext>
            </a:extLst>
          </p:cNvPr>
          <p:cNvGrpSpPr/>
          <p:nvPr/>
        </p:nvGrpSpPr>
        <p:grpSpPr>
          <a:xfrm>
            <a:off x="7888514" y="3080657"/>
            <a:ext cx="3412962" cy="2173352"/>
            <a:chOff x="7888514" y="3080657"/>
            <a:chExt cx="3412962" cy="21733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F74902-4E50-48E4-922C-E37A609923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73313" y="3164237"/>
              <a:ext cx="2516223" cy="2085054"/>
              <a:chOff x="3590927" y="1563712"/>
              <a:chExt cx="4756374" cy="384648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2F3849F-E1A1-4C13-B6BC-D2F780D5A3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925" r="5065"/>
              <a:stretch/>
            </p:blipFill>
            <p:spPr>
              <a:xfrm>
                <a:off x="3590927" y="1563712"/>
                <a:ext cx="4756374" cy="3846488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4BF634-9A62-42A5-99E5-09DA241894CD}"/>
                  </a:ext>
                </a:extLst>
              </p:cNvPr>
              <p:cNvSpPr/>
              <p:nvPr/>
            </p:nvSpPr>
            <p:spPr>
              <a:xfrm>
                <a:off x="7025489" y="2097087"/>
                <a:ext cx="651850" cy="699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E7CD70-34EC-4FE2-AAC0-484C57C0C6DE}"/>
                </a:ext>
              </a:extLst>
            </p:cNvPr>
            <p:cNvSpPr txBox="1"/>
            <p:nvPr/>
          </p:nvSpPr>
          <p:spPr>
            <a:xfrm>
              <a:off x="9431425" y="3643024"/>
              <a:ext cx="1870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/>
                <a:t>Structure of </a:t>
              </a:r>
              <a:r>
                <a:rPr lang="en-GB" sz="1200" b="1">
                  <a:solidFill>
                    <a:srgbClr val="656665"/>
                  </a:solidFill>
                </a:rPr>
                <a:t>DGDAG</a:t>
              </a:r>
              <a:endParaRPr lang="en-GB" sz="1200" b="1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B070B5-384E-4B81-A185-4598EDFE30CE}"/>
                </a:ext>
              </a:extLst>
            </p:cNvPr>
            <p:cNvSpPr/>
            <p:nvPr/>
          </p:nvSpPr>
          <p:spPr>
            <a:xfrm>
              <a:off x="8026400" y="3080657"/>
              <a:ext cx="2859314" cy="94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10D68E-81EE-4F7F-8168-968F2FDB479E}"/>
                </a:ext>
              </a:extLst>
            </p:cNvPr>
            <p:cNvSpPr/>
            <p:nvPr/>
          </p:nvSpPr>
          <p:spPr>
            <a:xfrm>
              <a:off x="7888514" y="5200009"/>
              <a:ext cx="2859314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310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7A15664-3A60-4650-890E-CDA1929118C3}"/>
              </a:ext>
            </a:extLst>
          </p:cNvPr>
          <p:cNvSpPr txBox="1">
            <a:spLocks/>
          </p:cNvSpPr>
          <p:nvPr/>
        </p:nvSpPr>
        <p:spPr>
          <a:xfrm>
            <a:off x="547687" y="3038474"/>
            <a:ext cx="11091600" cy="2229867"/>
          </a:xfrm>
          <a:prstGeom prst="roundRect">
            <a:avLst>
              <a:gd name="adj" fmla="val 2960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Between admission and discharge, there were: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1400">
              <a:solidFill>
                <a:srgbClr val="6566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br>
              <a:rPr lang="en-GB" sz="1400">
                <a:solidFill>
                  <a:srgbClr val="656665"/>
                </a:solidFill>
              </a:rPr>
            </a:br>
            <a:br>
              <a:rPr lang="en-GB" sz="1400">
                <a:solidFill>
                  <a:srgbClr val="656665"/>
                </a:solidFill>
              </a:rPr>
            </a:br>
            <a:endParaRPr lang="en-GB" sz="1400">
              <a:solidFill>
                <a:srgbClr val="656665"/>
              </a:solidFill>
            </a:endParaRP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Blood EDN concentration was found to correlate with FEV</a:t>
            </a:r>
            <a:r>
              <a:rPr kumimoji="0" lang="en-GB" sz="1400" b="0" i="0" u="none" strike="noStrike" kern="1200" cap="none" spc="0" normalizeH="0" baseline="-25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GB" sz="1400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and duration of hospital stay (r=0.221, </a:t>
            </a:r>
            <a:r>
              <a:rPr kumimoji="0" lang="en-GB" sz="1400" b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</a:t>
            </a:r>
            <a:r>
              <a:rPr kumimoji="0" lang="en-GB" sz="1400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&lt;0.001)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FF184860-1321-4169-8277-ED5F813C648D}"/>
              </a:ext>
            </a:extLst>
          </p:cNvPr>
          <p:cNvSpPr/>
          <p:nvPr/>
        </p:nvSpPr>
        <p:spPr>
          <a:xfrm>
            <a:off x="980984" y="3523932"/>
            <a:ext cx="5031661" cy="1285463"/>
          </a:xfrm>
          <a:prstGeom prst="roundRect">
            <a:avLst>
              <a:gd name="adj" fmla="val 513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7200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Significant improvements in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lung function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(FEV</a:t>
            </a:r>
            <a:r>
              <a:rPr kumimoji="0" lang="en-GB" sz="1600" b="0" i="0" u="none" strike="noStrike" kern="1200" cap="none" spc="0" normalizeH="0" baseline="-25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GB" sz="16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FVC, FEV</a:t>
            </a:r>
            <a:r>
              <a:rPr kumimoji="0" lang="en-GB" sz="1600" b="0" i="0" u="none" strike="noStrike" kern="1200" cap="none" spc="0" normalizeH="0" baseline="-25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GB" sz="16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/FVC and MMEF)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4905618-91F4-4BD7-A541-06F3E61FF250}"/>
              </a:ext>
            </a:extLst>
          </p:cNvPr>
          <p:cNvSpPr/>
          <p:nvPr/>
        </p:nvSpPr>
        <p:spPr>
          <a:xfrm>
            <a:off x="6164977" y="3523932"/>
            <a:ext cx="5031661" cy="1285463"/>
          </a:xfrm>
          <a:prstGeom prst="roundRect">
            <a:avLst>
              <a:gd name="adj" fmla="val 5134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7200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Significant reductions in blood MPO,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EDN and IL-4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86531"/>
            <a:ext cx="11095037" cy="720725"/>
          </a:xfrm>
        </p:spPr>
        <p:txBody>
          <a:bodyPr/>
          <a:lstStyle/>
          <a:p>
            <a:r>
              <a:rPr lang="en-GB" sz="2000"/>
              <a:t>Role of eosinophil and neutrophils on lung function and </a:t>
            </a:r>
            <a:br>
              <a:rPr lang="en-GB" sz="2000"/>
            </a:br>
            <a:r>
              <a:rPr lang="en-GB" sz="2000"/>
              <a:t>prognosis in children with acute asthma exacerbation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B84629-2268-44E1-8FD9-0A9067247F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lvl="0"/>
            <a:r>
              <a:rPr lang="en-GB" noProof="0"/>
              <a:t>CRP, C-reactive protein; EDN, eosinophil-derived neurotoxin; FEV1, forced expiratory volume in 1 second; FVC, forced vital capacity; IL, interleukin; </a:t>
            </a:r>
            <a:br>
              <a:rPr lang="en-GB" noProof="0"/>
            </a:br>
            <a:r>
              <a:rPr lang="en-GB" noProof="0"/>
              <a:t>MMEF, maximal mid-expiratory flow; MPO, myeloperoxidase; WBC, white blood cell </a:t>
            </a:r>
          </a:p>
          <a:p>
            <a:pPr lvl="0"/>
            <a:r>
              <a:rPr lang="en-GB" noProof="0"/>
              <a:t>Kim HS, et al. Poster 000078 presented at EAACI 2022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51905-983E-4866-8F3B-4B8B30E96C88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6800" cy="1532018"/>
          </a:xfrm>
          <a:prstGeom prst="roundRect">
            <a:avLst>
              <a:gd name="adj" fmla="val 4308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</a:rPr>
              <a:t>The relationship </a:t>
            </a:r>
            <a:r>
              <a:rPr lang="en-GB" sz="1400"/>
              <a:t>of lung function and prognosis with activity of eosinophils and neutrophils, represented by </a:t>
            </a:r>
            <a:br>
              <a:rPr lang="en-GB" sz="1400"/>
            </a:br>
            <a:r>
              <a:rPr lang="en-GB" sz="1400"/>
              <a:t>the biomarkers EDN and MPO, respectively, was investigated in children admitted to hospital for asthma exacerbations (5–18 years; n=82)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</a:rPr>
              <a:t>Upon hospital admission and discharge, lung-function tests and blood analyses (WBC, MPO, eosinophil fraction, EDN, CRP, IL-4, IL-5 and IL-10) were performed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EE6F7D-08EF-44AD-82D2-0E8B1760CD9B}"/>
              </a:ext>
            </a:extLst>
          </p:cNvPr>
          <p:cNvSpPr txBox="1">
            <a:spLocks/>
          </p:cNvSpPr>
          <p:nvPr/>
        </p:nvSpPr>
        <p:spPr>
          <a:xfrm>
            <a:off x="547687" y="538405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Eos activation, measured by blood EDN, may act as a prognostic biomarker in children with asthma exacerbations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ACB480-4250-4DC4-86D0-E29458CCAD08}"/>
              </a:ext>
            </a:extLst>
          </p:cNvPr>
          <p:cNvCxnSpPr>
            <a:cxnSpLocks/>
          </p:cNvCxnSpPr>
          <p:nvPr/>
        </p:nvCxnSpPr>
        <p:spPr>
          <a:xfrm flipV="1">
            <a:off x="1310607" y="3716663"/>
            <a:ext cx="0" cy="900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E8637D-1C10-4890-9C87-56AECF8FC511}"/>
              </a:ext>
            </a:extLst>
          </p:cNvPr>
          <p:cNvCxnSpPr>
            <a:cxnSpLocks/>
          </p:cNvCxnSpPr>
          <p:nvPr/>
        </p:nvCxnSpPr>
        <p:spPr>
          <a:xfrm>
            <a:off x="6454107" y="3716663"/>
            <a:ext cx="0" cy="900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195992D-2B6B-43CD-AF9D-AF7F548E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FEF98CD-7711-4803-BEC8-CBB92329A3F7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HS.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Catholic University of Korea, </a:t>
            </a:r>
            <a:b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Seoul, South Korea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7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86531"/>
            <a:ext cx="11095037" cy="720725"/>
          </a:xfrm>
        </p:spPr>
        <p:txBody>
          <a:bodyPr/>
          <a:lstStyle/>
          <a:p>
            <a:r>
              <a:rPr lang="en-GB" sz="2000"/>
              <a:t>Eosinophilia in hospitalized patients with acute</a:t>
            </a:r>
            <a:br>
              <a:rPr lang="en-GB" sz="2000"/>
            </a:br>
            <a:r>
              <a:rPr lang="en-GB" sz="2000"/>
              <a:t>asthma exacerbation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C1506-F340-4980-88D0-B9F7D9A7B2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lvl="0"/>
            <a:r>
              <a:rPr lang="en-GB" noProof="0"/>
              <a:t>*D</a:t>
            </a:r>
            <a:r>
              <a:rPr lang="en-GB" err="1"/>
              <a:t>efined</a:t>
            </a:r>
            <a:r>
              <a:rPr lang="en-GB"/>
              <a:t> as blood Eos </a:t>
            </a:r>
            <a:r>
              <a:rPr lang="en-GB" noProof="0"/>
              <a:t>&gt;300 cells/µL</a:t>
            </a:r>
          </a:p>
          <a:p>
            <a:pPr lvl="0"/>
            <a:r>
              <a:rPr lang="en-GB" noProof="0"/>
              <a:t>Eos, eosinophils; FEV</a:t>
            </a:r>
            <a:r>
              <a:rPr lang="en-GB" baseline="-25000" noProof="0"/>
              <a:t>1</a:t>
            </a:r>
            <a:r>
              <a:rPr lang="en-GB" noProof="0"/>
              <a:t>, forced expiratory volume in 1 second</a:t>
            </a:r>
          </a:p>
          <a:p>
            <a:pPr lvl="0"/>
            <a:r>
              <a:rPr lang="en-GB"/>
              <a:t>d</a:t>
            </a:r>
            <a:r>
              <a:rPr lang="en-GB" noProof="0" err="1"/>
              <a:t>os</a:t>
            </a:r>
            <a:r>
              <a:rPr lang="en-GB" noProof="0"/>
              <a:t> Santos FR, Silva BS. Poster 000224 presented at EAACI 2022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9CF346E-E687-464B-96DE-CF23783479B9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6800" cy="1101956"/>
          </a:xfrm>
          <a:prstGeom prst="roundRect">
            <a:avLst>
              <a:gd name="adj" fmla="val 5989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The study aimed to describe the prevalence of eosinophilia* in adult patients (20–91 years) hospitalised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with acute asthma exacerbations and its influencing factors (n=30)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C60AC1-0D41-47F4-98D6-DBDF867E5BF8}"/>
              </a:ext>
            </a:extLst>
          </p:cNvPr>
          <p:cNvSpPr txBox="1">
            <a:spLocks/>
          </p:cNvSpPr>
          <p:nvPr/>
        </p:nvSpPr>
        <p:spPr>
          <a:xfrm>
            <a:off x="547687" y="2600304"/>
            <a:ext cx="11091600" cy="2668038"/>
          </a:xfrm>
          <a:prstGeom prst="roundRect">
            <a:avLst>
              <a:gd name="adj" fmla="val 2474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5724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40% of patients hospitalised for an asthma exacerbation had eosinophilia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Eosinophilia was </a:t>
            </a:r>
            <a:r>
              <a:rPr lang="en-GB" sz="1400">
                <a:solidFill>
                  <a:srgbClr val="656665"/>
                </a:solidFill>
              </a:rPr>
              <a:t>associated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with asthma exacerbations in the previous 12 months requiring hospital admission (P=0.024)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here was no significant relationship between eosinophilia and age (</a:t>
            </a:r>
            <a:r>
              <a:rPr kumimoji="0" lang="en-GB" sz="1400" b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P=0.871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), sex (</a:t>
            </a:r>
            <a:r>
              <a:rPr kumimoji="0" lang="en-GB" sz="1400" b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P=1.000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), early hospital readmission (</a:t>
            </a:r>
            <a:r>
              <a:rPr kumimoji="0" lang="en-GB" sz="1400" b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P=0.334), respiratory infection (P=0.139), smoking (P=0.052), FEV</a:t>
            </a:r>
            <a:r>
              <a:rPr kumimoji="0" lang="en-GB" sz="1400" b="0" u="none" strike="noStrike" kern="1200" cap="none" spc="0" normalizeH="0" baseline="-25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 </a:t>
            </a:r>
            <a:r>
              <a:rPr kumimoji="0" lang="en-GB" sz="1400" b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(P=0.249), poor treatment adherence (</a:t>
            </a:r>
            <a:r>
              <a:rPr lang="en-GB" sz="1400">
                <a:solidFill>
                  <a:srgbClr val="656665"/>
                </a:solidFill>
              </a:rPr>
              <a:t>P=0.710) or maintenance systemic steroid use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(</a:t>
            </a:r>
            <a:r>
              <a:rPr kumimoji="0" lang="en-GB" sz="1400" b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P=0.500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8BBCA62-13CD-4599-8031-02009C8543B2}"/>
              </a:ext>
            </a:extLst>
          </p:cNvPr>
          <p:cNvSpPr txBox="1">
            <a:spLocks/>
          </p:cNvSpPr>
          <p:nvPr/>
        </p:nvSpPr>
        <p:spPr>
          <a:xfrm>
            <a:off x="547687" y="538405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Elevated blood Eos levels are associated with repeat hospitalisations for asthma exacerbations 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594DFE2-F71E-4EBE-A2E0-DEC2610E4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054202"/>
              </p:ext>
            </p:extLst>
          </p:nvPr>
        </p:nvGraphicFramePr>
        <p:xfrm>
          <a:off x="6294273" y="2576840"/>
          <a:ext cx="5011286" cy="266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ight Bracket 26">
            <a:extLst>
              <a:ext uri="{FF2B5EF4-FFF2-40B4-BE49-F238E27FC236}">
                <a16:creationId xmlns:a16="http://schemas.microsoft.com/office/drawing/2014/main" id="{E0E4EBCD-CCB3-404B-9A63-AA0BA09A8B35}"/>
              </a:ext>
            </a:extLst>
          </p:cNvPr>
          <p:cNvSpPr/>
          <p:nvPr/>
        </p:nvSpPr>
        <p:spPr>
          <a:xfrm rot="16200000">
            <a:off x="9073515" y="2505396"/>
            <a:ext cx="45719" cy="2088000"/>
          </a:xfrm>
          <a:prstGeom prst="righ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91A5C7-0DF1-4A3B-80EB-C03847717371}"/>
              </a:ext>
            </a:extLst>
          </p:cNvPr>
          <p:cNvSpPr txBox="1"/>
          <p:nvPr/>
        </p:nvSpPr>
        <p:spPr>
          <a:xfrm>
            <a:off x="8052374" y="3300723"/>
            <a:ext cx="208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P=0.024</a:t>
            </a:r>
            <a:endParaRPr lang="en-GB" sz="1000" i="1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48F2C3-D821-4CB2-ABFF-CD6741767D19}"/>
              </a:ext>
            </a:extLst>
          </p:cNvPr>
          <p:cNvCxnSpPr>
            <a:cxnSpLocks/>
          </p:cNvCxnSpPr>
          <p:nvPr/>
        </p:nvCxnSpPr>
        <p:spPr>
          <a:xfrm>
            <a:off x="10140375" y="3565905"/>
            <a:ext cx="0" cy="7811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947E547-4642-44C6-AEC6-5AD1DB62E38E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Santos FR.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Centro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Hospitalar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Universitário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 Porto, Porto, Portugal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402DC78A-E248-4B00-9A9C-7D022829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</p:spPr>
        <p:txBody>
          <a:bodyPr/>
          <a:lstStyle/>
          <a:p>
            <a:fld id="{D38BAEAC-A895-4A01-AB9B-F6141799970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8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32677B-7464-4953-9310-7CA77622C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152B8-73FA-4E67-9390-46AE049B5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Airway hyperresponsiveness </a:t>
            </a:r>
          </a:p>
        </p:txBody>
      </p:sp>
    </p:spTree>
    <p:extLst>
      <p:ext uri="{BB962C8B-B14F-4D97-AF65-F5344CB8AC3E}">
        <p14:creationId xmlns:p14="http://schemas.microsoft.com/office/powerpoint/2010/main" val="318108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85738"/>
            <a:ext cx="11095037" cy="720725"/>
          </a:xfrm>
        </p:spPr>
        <p:txBody>
          <a:bodyPr/>
          <a:lstStyle/>
          <a:p>
            <a:r>
              <a:rPr lang="en-GB" sz="2000"/>
              <a:t>Airway hyperresponsiveness and lung function in fungal asthma </a:t>
            </a:r>
            <a:br>
              <a:rPr lang="en-GB" sz="2000"/>
            </a:br>
            <a:r>
              <a:rPr lang="en-GB" sz="2000"/>
              <a:t>with and without </a:t>
            </a:r>
            <a:r>
              <a:rPr lang="en-GB" sz="2000" err="1"/>
              <a:t>IgE</a:t>
            </a:r>
            <a:r>
              <a:rPr lang="en-GB" sz="2000"/>
              <a:t> sensitization to </a:t>
            </a:r>
            <a:r>
              <a:rPr lang="en-GB" sz="2000" i="1"/>
              <a:t>Aspergillus fumigatus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27DD172-A1A4-4798-A814-15050F67CE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*Measured via methacholine challenge </a:t>
            </a:r>
            <a:r>
              <a:rPr lang="en-GB">
                <a:latin typeface="+mn-lt"/>
                <a:ea typeface="+mn-ea"/>
              </a:rPr>
              <a:t>using </a:t>
            </a:r>
            <a:r>
              <a:rPr lang="en-GB" err="1">
                <a:latin typeface="+mn-lt"/>
                <a:ea typeface="+mn-ea"/>
              </a:rPr>
              <a:t>Astograph</a:t>
            </a:r>
            <a:r>
              <a:rPr lang="en-GB">
                <a:latin typeface="+mn-lt"/>
                <a:ea typeface="+mn-ea"/>
              </a:rPr>
              <a:t> method</a:t>
            </a:r>
            <a:endParaRPr kumimoji="0" lang="en-GB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AHR, airway hyperresponsiveness; Eos, eosinophils; </a:t>
            </a:r>
            <a:r>
              <a:rPr kumimoji="0" lang="en-GB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FeNO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, fractional exhaled nitric oxide; </a:t>
            </a:r>
            <a:r>
              <a:rPr kumimoji="0" lang="en-GB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FEV</a:t>
            </a:r>
            <a:r>
              <a:rPr kumimoji="0" lang="en-GB" b="0" i="0" u="none" strike="noStrike" kern="1200" cap="none" spc="0" normalizeH="0" baseline="-25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GB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, forced expiration volume in one second</a:t>
            </a:r>
            <a:r>
              <a:rPr lang="en-GB">
                <a:solidFill>
                  <a:srgbClr val="656665"/>
                </a:solidFill>
                <a:latin typeface="+mn-lt"/>
              </a:rPr>
              <a:t>; </a:t>
            </a:r>
            <a:r>
              <a:rPr kumimoji="0" lang="en-GB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IgE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, immunoglobulin E</a:t>
            </a:r>
          </a:p>
          <a:p>
            <a:r>
              <a:rPr kumimoji="0" lang="en-GB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Imaoka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GB">
                <a:latin typeface="+mn-lt"/>
                <a:ea typeface="+mn-ea"/>
              </a:rPr>
              <a:t>M.</a:t>
            </a:r>
            <a:r>
              <a:rPr lang="en-GB" i="1">
                <a:latin typeface="+mn-lt"/>
                <a:ea typeface="+mn-ea"/>
              </a:rPr>
              <a:t> </a:t>
            </a:r>
            <a:r>
              <a:rPr lang="en-GB">
                <a:latin typeface="+mn-lt"/>
                <a:ea typeface="+mn-ea"/>
              </a:rPr>
              <a:t>Poster 001455 presented at EAACI 2022</a:t>
            </a:r>
            <a:endParaRPr lang="en-GB" i="1">
              <a:latin typeface="+mn-lt"/>
              <a:ea typeface="+mn-ea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DBF8609-9A8F-4E35-8A2D-7A5FB64EC62C}"/>
              </a:ext>
            </a:extLst>
          </p:cNvPr>
          <p:cNvSpPr txBox="1">
            <a:spLocks/>
          </p:cNvSpPr>
          <p:nvPr/>
        </p:nvSpPr>
        <p:spPr>
          <a:xfrm>
            <a:off x="547688" y="6234113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98C9F93-5894-4815-B7FB-8D819BD6EFF8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5584" cy="693087"/>
          </a:xfrm>
          <a:prstGeom prst="roundRect">
            <a:avLst>
              <a:gd name="adj" fmla="val 9523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Differences in AHR* and lung function were investigated in adult, steroid-naïve patients with fungal asthma who had </a:t>
            </a:r>
            <a:r>
              <a:rPr lang="en-GB" sz="1400" err="1">
                <a:solidFill>
                  <a:srgbClr val="656665"/>
                </a:solidFill>
              </a:rPr>
              <a:t>IgE</a:t>
            </a:r>
            <a:r>
              <a:rPr lang="en-GB" sz="1400">
                <a:solidFill>
                  <a:srgbClr val="656665"/>
                </a:solidFill>
              </a:rPr>
              <a:t> sensitisation to</a:t>
            </a:r>
            <a:r>
              <a:rPr lang="en-GB" sz="1400" i="1">
                <a:solidFill>
                  <a:srgbClr val="656665"/>
                </a:solidFill>
              </a:rPr>
              <a:t> Aspergillus fumigatus </a:t>
            </a:r>
            <a:r>
              <a:rPr lang="en-GB" sz="1400">
                <a:solidFill>
                  <a:srgbClr val="656665"/>
                </a:solidFill>
              </a:rPr>
              <a:t>(n=24) and those who had sensitisation to other fungi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(n=36; 89% were sensitised to </a:t>
            </a:r>
            <a:r>
              <a:rPr lang="en-GB" sz="1400" i="1">
                <a:solidFill>
                  <a:srgbClr val="656665"/>
                </a:solidFill>
              </a:rPr>
              <a:t>Candida</a:t>
            </a:r>
            <a:r>
              <a:rPr lang="en-GB" sz="1400">
                <a:solidFill>
                  <a:srgbClr val="656665"/>
                </a:solidFill>
              </a:rPr>
              <a:t>)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237CCE7-B6B3-4DA0-973D-B54468B16A6A}"/>
              </a:ext>
            </a:extLst>
          </p:cNvPr>
          <p:cNvSpPr txBox="1">
            <a:spLocks/>
          </p:cNvSpPr>
          <p:nvPr/>
        </p:nvSpPr>
        <p:spPr>
          <a:xfrm>
            <a:off x="547687" y="2181889"/>
            <a:ext cx="11091600" cy="3096000"/>
          </a:xfrm>
          <a:prstGeom prst="roundRect">
            <a:avLst>
              <a:gd name="adj" fmla="val 2132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72000" bIns="3600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3"/>
              </a:buBlip>
              <a:tabLst>
                <a:tab pos="180975" algn="l"/>
              </a:tabLst>
              <a:defRPr/>
            </a:pPr>
            <a:r>
              <a:rPr lang="en-GB" sz="1400">
                <a:solidFill>
                  <a:srgbClr val="656665"/>
                </a:solidFill>
              </a:rPr>
              <a:t>There were no significant differences in demographic or biomarker levels (blood Eos, total </a:t>
            </a:r>
            <a:r>
              <a:rPr lang="en-GB" sz="1400" err="1">
                <a:solidFill>
                  <a:srgbClr val="656665"/>
                </a:solidFill>
              </a:rPr>
              <a:t>IgE</a:t>
            </a:r>
            <a:r>
              <a:rPr lang="en-GB" sz="1400">
                <a:solidFill>
                  <a:srgbClr val="656665"/>
                </a:solidFill>
              </a:rPr>
              <a:t> or </a:t>
            </a:r>
            <a:r>
              <a:rPr lang="en-GB" sz="1400" err="1">
                <a:solidFill>
                  <a:srgbClr val="656665"/>
                </a:solidFill>
              </a:rPr>
              <a:t>FeNO</a:t>
            </a:r>
            <a:r>
              <a:rPr lang="en-GB" sz="1400">
                <a:solidFill>
                  <a:srgbClr val="656665"/>
                </a:solidFill>
              </a:rPr>
              <a:t>) between patients who had sensitisation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to </a:t>
            </a:r>
            <a:r>
              <a:rPr lang="en-GB" sz="1400" i="1">
                <a:solidFill>
                  <a:srgbClr val="656665"/>
                </a:solidFill>
              </a:rPr>
              <a:t>A. fumigatus </a:t>
            </a:r>
            <a:r>
              <a:rPr lang="en-GB" sz="1400">
                <a:solidFill>
                  <a:srgbClr val="656665"/>
                </a:solidFill>
              </a:rPr>
              <a:t>and those who did not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3"/>
              </a:buBlip>
              <a:tabLst>
                <a:tab pos="180975" algn="l"/>
              </a:tabLst>
              <a:defRPr/>
            </a:pPr>
            <a:r>
              <a:rPr lang="en-GB" sz="1400">
                <a:solidFill>
                  <a:srgbClr val="656665"/>
                </a:solidFill>
              </a:rPr>
              <a:t>Lung function was significantly lower in patients with sensitisation to </a:t>
            </a:r>
            <a:r>
              <a:rPr lang="en-GB" sz="1400" i="1">
                <a:solidFill>
                  <a:srgbClr val="656665"/>
                </a:solidFill>
              </a:rPr>
              <a:t>A. fumigatus </a:t>
            </a:r>
            <a:r>
              <a:rPr lang="en-GB" sz="1400">
                <a:solidFill>
                  <a:srgbClr val="656665"/>
                </a:solidFill>
              </a:rPr>
              <a:t>compared with those who did not (P=0.04), while there was no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significant difference in AHR between the groups (P=0.68)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5AE2E15-9D05-4972-97DD-262AAFC6DD3B}"/>
              </a:ext>
            </a:extLst>
          </p:cNvPr>
          <p:cNvSpPr txBox="1">
            <a:spLocks/>
          </p:cNvSpPr>
          <p:nvPr/>
        </p:nvSpPr>
        <p:spPr>
          <a:xfrm>
            <a:off x="547687" y="538405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  <a:latin typeface="+mn-lt"/>
              </a:rPr>
              <a:t>Further research is required to understand the mechanisms underlying AHR in fungal asthma and to elucidate </a:t>
            </a:r>
            <a:br>
              <a:rPr lang="en-GB" sz="1600" i="1">
                <a:solidFill>
                  <a:schemeClr val="bg1"/>
                </a:solidFill>
                <a:latin typeface="+mn-lt"/>
              </a:rPr>
            </a:br>
            <a:r>
              <a:rPr lang="en-GB" sz="1600" i="1">
                <a:solidFill>
                  <a:schemeClr val="bg1"/>
                </a:solidFill>
                <a:latin typeface="+mn-lt"/>
              </a:rPr>
              <a:t>how differing </a:t>
            </a:r>
            <a:r>
              <a:rPr lang="en-GB" sz="1600" i="1" err="1">
                <a:solidFill>
                  <a:schemeClr val="bg1"/>
                </a:solidFill>
                <a:latin typeface="+mn-lt"/>
              </a:rPr>
              <a:t>IgE</a:t>
            </a:r>
            <a:r>
              <a:rPr lang="en-GB" sz="1600" i="1">
                <a:solidFill>
                  <a:schemeClr val="bg1"/>
                </a:solidFill>
                <a:latin typeface="+mn-lt"/>
              </a:rPr>
              <a:t> sensitisation impacts lung function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7D747C8-7BBE-409E-90C9-079A5ECDA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011090"/>
              </p:ext>
            </p:extLst>
          </p:nvPr>
        </p:nvGraphicFramePr>
        <p:xfrm>
          <a:off x="1430629" y="3006184"/>
          <a:ext cx="4239635" cy="226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128D0FAB-BE9E-40FB-AE06-885F8269A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774223"/>
              </p:ext>
            </p:extLst>
          </p:nvPr>
        </p:nvGraphicFramePr>
        <p:xfrm>
          <a:off x="6516711" y="3006183"/>
          <a:ext cx="4239635" cy="226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ight Bracket 28">
            <a:extLst>
              <a:ext uri="{FF2B5EF4-FFF2-40B4-BE49-F238E27FC236}">
                <a16:creationId xmlns:a16="http://schemas.microsoft.com/office/drawing/2014/main" id="{50591DCD-55A5-4ACB-9973-D63DAB98B3D5}"/>
              </a:ext>
            </a:extLst>
          </p:cNvPr>
          <p:cNvSpPr/>
          <p:nvPr/>
        </p:nvSpPr>
        <p:spPr>
          <a:xfrm rot="16200000">
            <a:off x="3803135" y="2981033"/>
            <a:ext cx="45719" cy="1699200"/>
          </a:xfrm>
          <a:prstGeom prst="righ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6B672F-53D5-460F-925B-E563F5014394}"/>
              </a:ext>
            </a:extLst>
          </p:cNvPr>
          <p:cNvSpPr txBox="1"/>
          <p:nvPr/>
        </p:nvSpPr>
        <p:spPr>
          <a:xfrm>
            <a:off x="3523575" y="3597211"/>
            <a:ext cx="604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P=0.04</a:t>
            </a:r>
            <a:endParaRPr lang="en-GB" sz="1000" i="1"/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117E8DC5-0A45-4BEA-BAD0-1D9E47428719}"/>
              </a:ext>
            </a:extLst>
          </p:cNvPr>
          <p:cNvSpPr/>
          <p:nvPr/>
        </p:nvSpPr>
        <p:spPr>
          <a:xfrm rot="16200000">
            <a:off x="8823461" y="3004050"/>
            <a:ext cx="45719" cy="1764000"/>
          </a:xfrm>
          <a:prstGeom prst="righ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854004-4F4C-429F-B940-2B09238B3874}"/>
              </a:ext>
            </a:extLst>
          </p:cNvPr>
          <p:cNvSpPr txBox="1"/>
          <p:nvPr/>
        </p:nvSpPr>
        <p:spPr>
          <a:xfrm>
            <a:off x="8543901" y="3652628"/>
            <a:ext cx="604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P=0.68</a:t>
            </a:r>
            <a:endParaRPr lang="en-GB" sz="1000" i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3F0D86C-6ADC-4FB3-817E-7F84634BDF84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Imaoka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M.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Matsuyama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Kinen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Hospital, </a:t>
            </a:r>
            <a:b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Matsuyama, Japan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91CC126C-98EE-4139-B3D9-981AE6D1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</p:spPr>
        <p:txBody>
          <a:bodyPr/>
          <a:lstStyle/>
          <a:p>
            <a:fld id="{D38BAEAC-A895-4A01-AB9B-F6141799970D}" type="slidenum">
              <a:rPr lang="en-GB" smtClean="0"/>
              <a:pPr/>
              <a:t>15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469E60-C5A8-492F-961C-CDAD38A37143}"/>
              </a:ext>
            </a:extLst>
          </p:cNvPr>
          <p:cNvCxnSpPr/>
          <p:nvPr/>
        </p:nvCxnSpPr>
        <p:spPr>
          <a:xfrm>
            <a:off x="9728321" y="3908910"/>
            <a:ext cx="0" cy="143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0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Asthma and bronchial hyperresponsiveness in school-aged children </a:t>
            </a:r>
            <a:br>
              <a:rPr lang="en-GB" sz="2000"/>
            </a:br>
            <a:r>
              <a:rPr lang="en-GB" sz="2000"/>
              <a:t>after human metapneumovirus infection in early childhood </a:t>
            </a:r>
            <a:br>
              <a:rPr lang="en-GB" sz="2000"/>
            </a:br>
            <a:r>
              <a:rPr lang="en-GB" sz="2000"/>
              <a:t>– a risk factor comparable to RV bronchiolitis?</a:t>
            </a:r>
            <a:endParaRPr lang="en-GB" sz="2000" i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0FAEFE-CAE4-45F1-8881-DC8ED20E46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r>
              <a:rPr lang="en-GB" dirty="0"/>
              <a:t>*Measured by methacholine challenge; **statistically significant (P&lt;0.05) compared to uninfected controls in Mann-Whitney U test</a:t>
            </a:r>
          </a:p>
          <a:p>
            <a:r>
              <a:rPr lang="en-GB" dirty="0"/>
              <a:t>AHR, airway hyperresponsiveness; IQR, interquartile range; MPV, metapneumovirus; RSV, respiratory syncytial virus; RTI, respiratory tract infection; RV, rhinovirus</a:t>
            </a:r>
          </a:p>
          <a:p>
            <a:r>
              <a:rPr lang="en-GB" dirty="0" err="1"/>
              <a:t>Myklebust</a:t>
            </a:r>
            <a:r>
              <a:rPr lang="en-GB" dirty="0"/>
              <a:t> Å, et al. Poster 100056 presented at EAACI 2022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14B691B-89D0-4E56-B482-22837CF853B6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5584" cy="693087"/>
          </a:xfrm>
          <a:prstGeom prst="roundRect">
            <a:avLst>
              <a:gd name="adj" fmla="val 9523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sz="1400" spc="20">
                <a:solidFill>
                  <a:srgbClr val="656665"/>
                </a:solidFill>
              </a:rPr>
              <a:t>The prevalence of asthma and AHR* was investigated in school-aged children (6–13 years) who had been </a:t>
            </a:r>
            <a:br>
              <a:rPr lang="en-GB" sz="1400" spc="20">
                <a:solidFill>
                  <a:srgbClr val="656665"/>
                </a:solidFill>
              </a:rPr>
            </a:br>
            <a:r>
              <a:rPr lang="en-GB" sz="1400" spc="20">
                <a:solidFill>
                  <a:srgbClr val="656665"/>
                </a:solidFill>
              </a:rPr>
              <a:t>infected with MPV (n=16), RSV (n=51) or RV (n=34) at &lt;2 years, and compared with those in uninfected </a:t>
            </a:r>
            <a:br>
              <a:rPr lang="en-GB" sz="1400" spc="20">
                <a:solidFill>
                  <a:srgbClr val="656665"/>
                </a:solidFill>
              </a:rPr>
            </a:br>
            <a:r>
              <a:rPr lang="en-GB" sz="1400" spc="20">
                <a:solidFill>
                  <a:srgbClr val="656665"/>
                </a:solidFill>
              </a:rPr>
              <a:t>children (n=21)</a:t>
            </a:r>
            <a:endParaRPr kumimoji="0" lang="en-GB" sz="1400" b="0" i="0" u="none" strike="noStrike" kern="1200" cap="none" spc="20" normalizeH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3EDB4BA-B478-479B-9FDC-23E14168B354}"/>
              </a:ext>
            </a:extLst>
          </p:cNvPr>
          <p:cNvSpPr txBox="1">
            <a:spLocks/>
          </p:cNvSpPr>
          <p:nvPr/>
        </p:nvSpPr>
        <p:spPr>
          <a:xfrm>
            <a:off x="547687" y="2181889"/>
            <a:ext cx="5429601" cy="3096000"/>
          </a:xfrm>
          <a:prstGeom prst="roundRect">
            <a:avLst>
              <a:gd name="adj" fmla="val 2132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72000" bIns="3600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Children previously </a:t>
            </a:r>
            <a:r>
              <a:rPr lang="en-GB" sz="1400">
                <a:solidFill>
                  <a:srgbClr val="656665"/>
                </a:solidFill>
              </a:rPr>
              <a:t>hospitalised with viral RTI showed a numerically higher prevalence of asthma and allergic asthma compared with uninfected children (P=0.07)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52A9B3F-33DD-4924-9002-B16D572C722D}"/>
              </a:ext>
            </a:extLst>
          </p:cNvPr>
          <p:cNvSpPr txBox="1">
            <a:spLocks/>
          </p:cNvSpPr>
          <p:nvPr/>
        </p:nvSpPr>
        <p:spPr>
          <a:xfrm>
            <a:off x="547687" y="538405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 dirty="0">
                <a:solidFill>
                  <a:schemeClr val="bg1"/>
                </a:solidFill>
              </a:rPr>
              <a:t>Key takeaways: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i="1" dirty="0">
                <a:solidFill>
                  <a:schemeClr val="bg1"/>
                </a:solidFill>
              </a:rPr>
              <a:t>RV or MPV infection during infancy are associated with AHR and increased likelihood </a:t>
            </a:r>
            <a:br>
              <a:rPr lang="en-GB" sz="1600" i="1" dirty="0">
                <a:solidFill>
                  <a:schemeClr val="bg1"/>
                </a:solidFill>
              </a:rPr>
            </a:br>
            <a:r>
              <a:rPr lang="en-GB" sz="1600" i="1" dirty="0">
                <a:solidFill>
                  <a:schemeClr val="bg1"/>
                </a:solidFill>
              </a:rPr>
              <a:t>for development of asthma and allergic asthma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880F8B9-6336-473F-9454-1574A3253DD3}"/>
              </a:ext>
            </a:extLst>
          </p:cNvPr>
          <p:cNvSpPr txBox="1">
            <a:spLocks/>
          </p:cNvSpPr>
          <p:nvPr/>
        </p:nvSpPr>
        <p:spPr>
          <a:xfrm>
            <a:off x="6211536" y="2181889"/>
            <a:ext cx="5429601" cy="3096000"/>
          </a:xfrm>
          <a:prstGeom prst="roundRect">
            <a:avLst>
              <a:gd name="adj" fmla="val 2132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72000" bIns="3600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sz="1400" dirty="0">
                <a:solidFill>
                  <a:srgbClr val="656665"/>
                </a:solidFill>
              </a:rPr>
              <a:t>AHR was significantly greater</a:t>
            </a:r>
            <a:r>
              <a:rPr lang="en-GB" sz="1400" dirty="0"/>
              <a:t> in the </a:t>
            </a:r>
            <a:r>
              <a:rPr lang="en-GB" sz="1400" dirty="0">
                <a:solidFill>
                  <a:srgbClr val="656665"/>
                </a:solidFill>
              </a:rPr>
              <a:t>MPV group (P=0.015) and RV group (P=0.049) </a:t>
            </a:r>
            <a:r>
              <a:rPr lang="en-GB" sz="1400" dirty="0"/>
              <a:t>compared with </a:t>
            </a:r>
            <a:r>
              <a:rPr lang="en-GB" sz="1400" dirty="0">
                <a:solidFill>
                  <a:srgbClr val="656665"/>
                </a:solidFill>
              </a:rPr>
              <a:t>uninfected children; no significant difference was observed in the RSV group (P=0.817)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275E886-B639-42DF-A163-4EEC95072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753777"/>
              </p:ext>
            </p:extLst>
          </p:nvPr>
        </p:nvGraphicFramePr>
        <p:xfrm>
          <a:off x="554038" y="2785959"/>
          <a:ext cx="5307012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45D9E61-F7B2-44D9-B523-B991E10D9C2D}"/>
              </a:ext>
            </a:extLst>
          </p:cNvPr>
          <p:cNvSpPr txBox="1"/>
          <p:nvPr/>
        </p:nvSpPr>
        <p:spPr>
          <a:xfrm>
            <a:off x="6211536" y="5059639"/>
            <a:ext cx="2852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Bars represent median values and error bars represent IQR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CB2D2D-619B-4EB6-89AB-59B626F5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30E462-66F3-48CA-8AD5-5DD48E0ED550}"/>
              </a:ext>
            </a:extLst>
          </p:cNvPr>
          <p:cNvSpPr txBox="1"/>
          <p:nvPr/>
        </p:nvSpPr>
        <p:spPr>
          <a:xfrm>
            <a:off x="10753152" y="3207707"/>
            <a:ext cx="387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/>
              <a:t> **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82BE88-3D5D-4DC4-A599-9421B1ED0621}"/>
              </a:ext>
            </a:extLst>
          </p:cNvPr>
          <p:cNvSpPr txBox="1"/>
          <p:nvPr/>
        </p:nvSpPr>
        <p:spPr>
          <a:xfrm>
            <a:off x="9624436" y="3914108"/>
            <a:ext cx="387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/>
              <a:t> **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4E15296-9D4C-4EFB-80BB-CF87CFB4CEE5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Myklebust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Å.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Olavs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Hospital, Trondheim, Norway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35BBE60-3E3D-4440-BAE5-AA0382ADF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097295"/>
              </p:ext>
            </p:extLst>
          </p:nvPr>
        </p:nvGraphicFramePr>
        <p:xfrm>
          <a:off x="6146261" y="2808538"/>
          <a:ext cx="5531571" cy="262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87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3519FBAA-A8B7-4E55-8242-20AC0A1A3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16040"/>
              </p:ext>
            </p:extLst>
          </p:nvPr>
        </p:nvGraphicFramePr>
        <p:xfrm>
          <a:off x="897238" y="4382654"/>
          <a:ext cx="10743900" cy="188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391">
                  <a:extLst>
                    <a:ext uri="{9D8B030D-6E8A-4147-A177-3AD203B41FA5}">
                      <a16:colId xmlns:a16="http://schemas.microsoft.com/office/drawing/2014/main" val="4038047938"/>
                    </a:ext>
                  </a:extLst>
                </a:gridCol>
                <a:gridCol w="5567509">
                  <a:extLst>
                    <a:ext uri="{9D8B030D-6E8A-4147-A177-3AD203B41FA5}">
                      <a16:colId xmlns:a16="http://schemas.microsoft.com/office/drawing/2014/main" val="3959562873"/>
                    </a:ext>
                  </a:extLst>
                </a:gridCol>
              </a:tblGrid>
              <a:tr h="470083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Key takeaways</a:t>
                      </a:r>
                      <a:endParaRPr lang="en-GB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391206"/>
                  </a:ext>
                </a:extLst>
              </a:tr>
              <a:tr h="470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Complexity of severe asthma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578374"/>
                  </a:ext>
                </a:extLst>
              </a:tr>
              <a:tr h="470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Epithelial cytokines and the inflammatory cascade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592861"/>
                  </a:ext>
                </a:extLst>
              </a:tr>
              <a:tr h="470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Airway hyperresponsiveness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06094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369B3F-BD54-4A5E-A5EE-EAEF0E025769}"/>
              </a:ext>
            </a:extLst>
          </p:cNvPr>
          <p:cNvSpPr/>
          <p:nvPr/>
        </p:nvSpPr>
        <p:spPr>
          <a:xfrm>
            <a:off x="547688" y="3927932"/>
            <a:ext cx="11092856" cy="396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36" tIns="94636" rIns="94636" bIns="94636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sections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4DE7E-5FEA-49A3-BDD2-4423BD9D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</p:spPr>
        <p:txBody>
          <a:bodyPr/>
          <a:lstStyle/>
          <a:p>
            <a:r>
              <a:rPr lang="en-GB" sz="2400"/>
              <a:t>Contents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D1D5724E-A7FE-4264-9112-F423E8AC27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r>
              <a:rPr lang="en-GB"/>
              <a:t>EAACI, European Academy of Allergy and Clinical Immunology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215E6D-7D65-44E8-9045-DCBE00C5D170}"/>
              </a:ext>
            </a:extLst>
          </p:cNvPr>
          <p:cNvSpPr/>
          <p:nvPr/>
        </p:nvSpPr>
        <p:spPr>
          <a:xfrm>
            <a:off x="554330" y="1635297"/>
            <a:ext cx="3380568" cy="2099305"/>
          </a:xfrm>
          <a:prstGeom prst="roundRect">
            <a:avLst>
              <a:gd name="adj" fmla="val 3408"/>
            </a:avLst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216000" rIns="106680" bIns="120015" numCol="1" spcCol="1270" anchor="t" anchorCtr="0">
            <a:noAutofit/>
          </a:bodyPr>
          <a:lstStyle/>
          <a:p>
            <a:pPr marL="180975" lvl="1" indent="-180975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These slides cover 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congress highlights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from abstracts that were presented at EAACI 2022</a:t>
            </a:r>
          </a:p>
          <a:p>
            <a:pPr marL="180975" lvl="1" indent="-180975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abstracts were carefully selected to include data that further the understanding of 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epithelial science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; this is not an exhaustive list of all abstracts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9ECB6E-4035-45CF-A272-6BAC878C6CCC}"/>
              </a:ext>
            </a:extLst>
          </p:cNvPr>
          <p:cNvSpPr/>
          <p:nvPr/>
        </p:nvSpPr>
        <p:spPr>
          <a:xfrm>
            <a:off x="4405716" y="1635297"/>
            <a:ext cx="3380568" cy="2100744"/>
          </a:xfrm>
          <a:prstGeom prst="roundRect">
            <a:avLst>
              <a:gd name="adj" fmla="val 3406"/>
            </a:avLst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216000" rIns="106680" bIns="120015" numCol="1" spcCol="1270" anchor="t" anchorCtr="0">
            <a:noAutofit/>
          </a:bodyPr>
          <a:lstStyle/>
          <a:p>
            <a:pPr marL="180975" lvl="1" indent="-180975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Authors of each abstract were notified that their data will be included in </a:t>
            </a:r>
            <a:b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this report</a:t>
            </a:r>
          </a:p>
          <a:p>
            <a:pPr marL="180975" lvl="1" indent="-180975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Please note that 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key takeaways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are not corroborated by these authors, but 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were developed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based on the data presented within the abstracts 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for the purposes of this report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97FE7C-7143-4A87-B1F7-F007EC64EA1F}"/>
              </a:ext>
            </a:extLst>
          </p:cNvPr>
          <p:cNvSpPr/>
          <p:nvPr/>
        </p:nvSpPr>
        <p:spPr>
          <a:xfrm>
            <a:off x="8265495" y="1635297"/>
            <a:ext cx="3380568" cy="2099305"/>
          </a:xfrm>
          <a:prstGeom prst="roundRect">
            <a:avLst>
              <a:gd name="adj" fmla="val 3408"/>
            </a:avLst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216000" rIns="106680" bIns="120015" numCol="1" spcCol="1270" anchor="t" anchorCtr="0">
            <a:noAutofit/>
          </a:bodyPr>
          <a:lstStyle/>
          <a:p>
            <a:pPr marL="180975" lvl="1" indent="-180975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Please note that this report was 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developed specifically for </a:t>
            </a:r>
            <a:r>
              <a:rPr lang="en-GB" sz="1400" b="1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EpiCentral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 is independent of the congress</a:t>
            </a:r>
            <a:endParaRPr lang="en-US"/>
          </a:p>
          <a:p>
            <a:pPr marL="180975" lvl="1" indent="-180975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EAACI Hybrid Congress</a:t>
            </a:r>
            <a:b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was held on 1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Symbol" panose="05050102010706020507" pitchFamily="18" charset="2"/>
              </a:rPr>
              <a:t>3 July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2022 in </a:t>
            </a:r>
            <a:b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Prague, Czech Republic</a:t>
            </a:r>
          </a:p>
          <a:p>
            <a:pPr marL="179705" lvl="1" indent="-179705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endParaRPr lang="en-GB" sz="1400">
              <a:solidFill>
                <a:schemeClr val="tx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8B872C-57A2-4512-A7F0-8AD14DAE840E}"/>
              </a:ext>
            </a:extLst>
          </p:cNvPr>
          <p:cNvSpPr/>
          <p:nvPr/>
        </p:nvSpPr>
        <p:spPr>
          <a:xfrm>
            <a:off x="4408178" y="1394961"/>
            <a:ext cx="3380568" cy="396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i="0" kern="1200"/>
              <a:t>Permissions</a:t>
            </a:r>
            <a:endParaRPr lang="en-GB" sz="1600" b="1" kern="12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EDEA21-DEAC-426F-AB15-EC88CAA6DF9C}"/>
              </a:ext>
            </a:extLst>
          </p:cNvPr>
          <p:cNvSpPr/>
          <p:nvPr/>
        </p:nvSpPr>
        <p:spPr>
          <a:xfrm>
            <a:off x="548282" y="1394961"/>
            <a:ext cx="3380568" cy="396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i="0" kern="1200"/>
              <a:t>Aims</a:t>
            </a:r>
            <a:endParaRPr lang="en-GB" sz="1600" b="1" kern="12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862DA6-88BD-4946-BDB7-87B50719D0F9}"/>
              </a:ext>
            </a:extLst>
          </p:cNvPr>
          <p:cNvSpPr/>
          <p:nvPr/>
        </p:nvSpPr>
        <p:spPr>
          <a:xfrm>
            <a:off x="8262027" y="1394961"/>
            <a:ext cx="3380568" cy="396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i="0" kern="1200"/>
              <a:t>Conference details</a:t>
            </a:r>
            <a:endParaRPr lang="en-GB" sz="1600" b="1" kern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A4D883-809F-4C1B-B298-E7F7CF840FCD}"/>
              </a:ext>
            </a:extLst>
          </p:cNvPr>
          <p:cNvSpPr/>
          <p:nvPr/>
        </p:nvSpPr>
        <p:spPr>
          <a:xfrm>
            <a:off x="566038" y="4395934"/>
            <a:ext cx="331201" cy="336023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FC361F-9F96-409F-950B-3DB869E67825}"/>
              </a:ext>
            </a:extLst>
          </p:cNvPr>
          <p:cNvSpPr/>
          <p:nvPr/>
        </p:nvSpPr>
        <p:spPr>
          <a:xfrm>
            <a:off x="566038" y="4861810"/>
            <a:ext cx="331201" cy="336023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B85BE4-982F-4DDB-B5EC-AE91C27181B7}"/>
              </a:ext>
            </a:extLst>
          </p:cNvPr>
          <p:cNvSpPr/>
          <p:nvPr/>
        </p:nvSpPr>
        <p:spPr>
          <a:xfrm>
            <a:off x="566038" y="5327686"/>
            <a:ext cx="331201" cy="336023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86DA93-31BF-4FDD-B859-AD6CEDDE74D1}"/>
              </a:ext>
            </a:extLst>
          </p:cNvPr>
          <p:cNvSpPr/>
          <p:nvPr/>
        </p:nvSpPr>
        <p:spPr>
          <a:xfrm>
            <a:off x="566038" y="5793562"/>
            <a:ext cx="331201" cy="336023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CDF400C1-833E-4363-BEFE-12AE74A006CC}"/>
              </a:ext>
            </a:extLst>
          </p:cNvPr>
          <p:cNvSpPr/>
          <p:nvPr/>
        </p:nvSpPr>
        <p:spPr>
          <a:xfrm>
            <a:off x="547688" y="4382654"/>
            <a:ext cx="4376650" cy="34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C4E7311C-20E2-44FE-8CF7-805512B0AFD0}"/>
              </a:ext>
            </a:extLst>
          </p:cNvPr>
          <p:cNvSpPr/>
          <p:nvPr/>
        </p:nvSpPr>
        <p:spPr>
          <a:xfrm>
            <a:off x="547688" y="4871426"/>
            <a:ext cx="4376650" cy="34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0047AFD0-CACE-456A-9BDB-4EF5D0489CD3}"/>
              </a:ext>
            </a:extLst>
          </p:cNvPr>
          <p:cNvSpPr/>
          <p:nvPr/>
        </p:nvSpPr>
        <p:spPr>
          <a:xfrm>
            <a:off x="547688" y="5322820"/>
            <a:ext cx="4376650" cy="34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7" action="ppaction://hlinksldjump"/>
            <a:extLst>
              <a:ext uri="{FF2B5EF4-FFF2-40B4-BE49-F238E27FC236}">
                <a16:creationId xmlns:a16="http://schemas.microsoft.com/office/drawing/2014/main" id="{5C21AC95-FB9C-404A-87D3-642973970742}"/>
              </a:ext>
            </a:extLst>
          </p:cNvPr>
          <p:cNvSpPr/>
          <p:nvPr/>
        </p:nvSpPr>
        <p:spPr>
          <a:xfrm>
            <a:off x="547688" y="5794184"/>
            <a:ext cx="4376650" cy="34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ECDF9-A5BC-4185-BA61-497E7BB3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7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5BB7-12E6-4143-9F73-891C4028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</p:spPr>
        <p:txBody>
          <a:bodyPr/>
          <a:lstStyle/>
          <a:p>
            <a:r>
              <a:rPr lang="en-GB" sz="240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608A7-DC09-4ED5-9884-11D292679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107478" cy="444500"/>
          </a:xfrm>
        </p:spPr>
        <p:txBody>
          <a:bodyPr/>
          <a:lstStyle/>
          <a:p>
            <a:r>
              <a:rPr lang="en-GB" dirty="0"/>
              <a:t>AHR, airway hyperresponsiveness; </a:t>
            </a:r>
            <a:r>
              <a:rPr lang="en-GB" noProof="0" dirty="0"/>
              <a:t>EDN, eosinophil-derived neurotoxin; </a:t>
            </a:r>
            <a:r>
              <a:rPr lang="en-GB" dirty="0"/>
              <a:t>MPV, metapneumovirus; NKT, natural killer T; RV, rhinovirus</a:t>
            </a:r>
            <a:br>
              <a:rPr lang="en-GB" dirty="0"/>
            </a:br>
            <a:r>
              <a:rPr lang="en-GB" dirty="0"/>
              <a:t>1. Delgado-</a:t>
            </a:r>
            <a:r>
              <a:rPr lang="en-GB" dirty="0" err="1"/>
              <a:t>Dolset</a:t>
            </a:r>
            <a:r>
              <a:rPr lang="en-GB" dirty="0"/>
              <a:t> M, et al. Poster 001865 presented at EAACI 2022; 2. Li X, et al. Poster 000315 presented at EAACI 2022; 3. </a:t>
            </a:r>
            <a:r>
              <a:rPr lang="en-GB" dirty="0" err="1"/>
              <a:t>Emelyanov</a:t>
            </a:r>
            <a:r>
              <a:rPr lang="en-GB" dirty="0"/>
              <a:t> A, et al. Poster 000308 presented at EAACI 2022;</a:t>
            </a:r>
            <a:br>
              <a:rPr lang="en-GB" dirty="0"/>
            </a:br>
            <a:r>
              <a:rPr lang="en-GB" dirty="0"/>
              <a:t>4. </a:t>
            </a:r>
            <a:r>
              <a:rPr lang="en-GB" noProof="0" dirty="0"/>
              <a:t>De Boer GM, et al. Poster 001628 presented at EAACI 2022; 5. </a:t>
            </a:r>
            <a:r>
              <a:rPr lang="en-GB" dirty="0" err="1"/>
              <a:t>Fatkhutdinova</a:t>
            </a:r>
            <a:r>
              <a:rPr lang="en-GB" dirty="0"/>
              <a:t> LM, et al. Poster 001042 presented at EAACI 2022; 6. González </a:t>
            </a:r>
            <a:r>
              <a:rPr lang="en-GB" dirty="0" err="1"/>
              <a:t>Roldán</a:t>
            </a:r>
            <a:r>
              <a:rPr lang="en-GB" dirty="0"/>
              <a:t> N, et al. Oral presentation 000971 presented at EAACI 2022; 7. dos </a:t>
            </a:r>
            <a:r>
              <a:rPr lang="en-GB" noProof="0" dirty="0"/>
              <a:t>Santos FR, Silva BS. Poster 000224 presented at EAACI 2022; </a:t>
            </a:r>
            <a:r>
              <a:rPr lang="en-GB" dirty="0"/>
              <a:t>8. </a:t>
            </a:r>
            <a:r>
              <a:rPr lang="en-GB" noProof="0" dirty="0"/>
              <a:t>Kim HS, et al. Poster 000078 presented at EAACI 2022; </a:t>
            </a:r>
            <a:br>
              <a:rPr lang="en-GB" noProof="0" dirty="0"/>
            </a:br>
            <a:r>
              <a:rPr lang="en-GB" noProof="0" dirty="0"/>
              <a:t>9. </a:t>
            </a:r>
            <a:r>
              <a:rPr lang="en-GB" dirty="0" err="1"/>
              <a:t>Myklebust</a:t>
            </a:r>
            <a:r>
              <a:rPr lang="en-GB" dirty="0"/>
              <a:t> Å, et al. Poster 100056 presented at EAACI 2022</a:t>
            </a:r>
            <a:endParaRPr lang="en-GB" noProof="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7533D4-7D1A-4AF0-8082-E082A4D9A62A}"/>
              </a:ext>
            </a:extLst>
          </p:cNvPr>
          <p:cNvSpPr txBox="1">
            <a:spLocks/>
          </p:cNvSpPr>
          <p:nvPr/>
        </p:nvSpPr>
        <p:spPr>
          <a:xfrm>
            <a:off x="1089609" y="1404000"/>
            <a:ext cx="10551529" cy="900000"/>
          </a:xfrm>
          <a:prstGeom prst="roundRect">
            <a:avLst>
              <a:gd name="adj" fmla="val 7333"/>
            </a:avLst>
          </a:prstGeom>
          <a:ln w="19050">
            <a:solidFill>
              <a:schemeClr val="bg2"/>
            </a:solidFill>
          </a:ln>
        </p:spPr>
        <p:txBody>
          <a:bodyPr lIns="216000" rIns="216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1600">
                <a:solidFill>
                  <a:srgbClr val="656665"/>
                </a:solidFill>
              </a:rPr>
              <a:t>Differences in characteristics and biomarkers between patients and over time demonstrated the variability of asthma phenotypes and underlying inflammatory pathways</a:t>
            </a:r>
            <a:r>
              <a:rPr lang="en-GB" sz="1600" baseline="30000">
                <a:solidFill>
                  <a:srgbClr val="656665"/>
                </a:solidFill>
              </a:rPr>
              <a:t>1–4</a:t>
            </a:r>
            <a:r>
              <a:rPr lang="en-GB" sz="1600">
                <a:solidFill>
                  <a:srgbClr val="656665"/>
                </a:solidFill>
              </a:rPr>
              <a:t>. Patients who have a dynamic phenotype may experience worse outcomes than those with a stable phenotype</a:t>
            </a:r>
            <a:r>
              <a:rPr lang="en-GB" sz="1600" baseline="30000">
                <a:solidFill>
                  <a:srgbClr val="656665"/>
                </a:solidFill>
              </a:rPr>
              <a:t>3</a:t>
            </a:r>
            <a:endParaRPr lang="en-GB" sz="180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BEF10F0-15C1-41C8-BC5A-59E561E16656}"/>
              </a:ext>
            </a:extLst>
          </p:cNvPr>
          <p:cNvSpPr txBox="1">
            <a:spLocks/>
          </p:cNvSpPr>
          <p:nvPr/>
        </p:nvSpPr>
        <p:spPr>
          <a:xfrm>
            <a:off x="1091952" y="2531665"/>
            <a:ext cx="10551529" cy="900000"/>
          </a:xfrm>
          <a:prstGeom prst="roundRect">
            <a:avLst>
              <a:gd name="adj" fmla="val 7333"/>
            </a:avLst>
          </a:prstGeom>
          <a:ln w="19050">
            <a:solidFill>
              <a:schemeClr val="bg2"/>
            </a:solidFill>
          </a:ln>
        </p:spPr>
        <p:txBody>
          <a:bodyPr vert="horz" lIns="216000" tIns="0" rIns="216000" bIns="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1600" dirty="0"/>
              <a:t>Exposure of the airway epithelium to environmental insults can trigger inflammatory processes</a:t>
            </a:r>
            <a:r>
              <a:rPr lang="en-GB" sz="1600" baseline="30000" dirty="0"/>
              <a:t>5,6</a:t>
            </a:r>
            <a:r>
              <a:rPr lang="en-GB" sz="1600" dirty="0"/>
              <a:t>. In patients with allergic asthma, pollen glycolipids were shown to activate NKT cells, induce cytokine production and promote airway inflammation; however, this environmental insult was not associated with AHR</a:t>
            </a:r>
            <a:r>
              <a:rPr lang="en-GB" sz="1600" baseline="30000" dirty="0"/>
              <a:t>6</a:t>
            </a:r>
            <a:endParaRPr lang="en-GB" sz="16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0D2E85-B3A0-453C-96D8-F7310E05089A}"/>
              </a:ext>
            </a:extLst>
          </p:cNvPr>
          <p:cNvGrpSpPr/>
          <p:nvPr/>
        </p:nvGrpSpPr>
        <p:grpSpPr>
          <a:xfrm>
            <a:off x="547688" y="2621665"/>
            <a:ext cx="727969" cy="720000"/>
            <a:chOff x="547688" y="2633262"/>
            <a:chExt cx="727969" cy="72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A0D4297-7637-4BC4-B7E0-7BBC7FA11B02}"/>
                </a:ext>
              </a:extLst>
            </p:cNvPr>
            <p:cNvSpPr/>
            <p:nvPr/>
          </p:nvSpPr>
          <p:spPr>
            <a:xfrm>
              <a:off x="547688" y="2633262"/>
              <a:ext cx="727969" cy="72000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195">
              <a:extLst>
                <a:ext uri="{FF2B5EF4-FFF2-40B4-BE49-F238E27FC236}">
                  <a16:creationId xmlns:a16="http://schemas.microsoft.com/office/drawing/2014/main" id="{6A565075-616C-4C7C-A9ED-A94FA1CC9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81" y="2747081"/>
              <a:ext cx="494782" cy="492362"/>
            </a:xfrm>
            <a:custGeom>
              <a:avLst/>
              <a:gdLst>
                <a:gd name="T0" fmla="*/ 219 w 326"/>
                <a:gd name="T1" fmla="*/ 275 h 324"/>
                <a:gd name="T2" fmla="*/ 186 w 326"/>
                <a:gd name="T3" fmla="*/ 289 h 324"/>
                <a:gd name="T4" fmla="*/ 137 w 326"/>
                <a:gd name="T5" fmla="*/ 320 h 324"/>
                <a:gd name="T6" fmla="*/ 112 w 326"/>
                <a:gd name="T7" fmla="*/ 270 h 324"/>
                <a:gd name="T8" fmla="*/ 91 w 326"/>
                <a:gd name="T9" fmla="*/ 260 h 324"/>
                <a:gd name="T10" fmla="*/ 26 w 326"/>
                <a:gd name="T11" fmla="*/ 257 h 324"/>
                <a:gd name="T12" fmla="*/ 23 w 326"/>
                <a:gd name="T13" fmla="*/ 192 h 324"/>
                <a:gd name="T14" fmla="*/ 44 w 326"/>
                <a:gd name="T15" fmla="*/ 175 h 324"/>
                <a:gd name="T16" fmla="*/ 14 w 326"/>
                <a:gd name="T17" fmla="*/ 129 h 324"/>
                <a:gd name="T18" fmla="*/ 43 w 326"/>
                <a:gd name="T19" fmla="*/ 78 h 324"/>
                <a:gd name="T20" fmla="*/ 71 w 326"/>
                <a:gd name="T21" fmla="*/ 28 h 324"/>
                <a:gd name="T22" fmla="*/ 131 w 326"/>
                <a:gd name="T23" fmla="*/ 40 h 324"/>
                <a:gd name="T24" fmla="*/ 154 w 326"/>
                <a:gd name="T25" fmla="*/ 38 h 324"/>
                <a:gd name="T26" fmla="*/ 198 w 326"/>
                <a:gd name="T27" fmla="*/ 5 h 324"/>
                <a:gd name="T28" fmla="*/ 246 w 326"/>
                <a:gd name="T29" fmla="*/ 42 h 324"/>
                <a:gd name="T30" fmla="*/ 288 w 326"/>
                <a:gd name="T31" fmla="*/ 72 h 324"/>
                <a:gd name="T32" fmla="*/ 291 w 326"/>
                <a:gd name="T33" fmla="*/ 89 h 324"/>
                <a:gd name="T34" fmla="*/ 308 w 326"/>
                <a:gd name="T35" fmla="*/ 133 h 324"/>
                <a:gd name="T36" fmla="*/ 301 w 326"/>
                <a:gd name="T37" fmla="*/ 181 h 324"/>
                <a:gd name="T38" fmla="*/ 294 w 326"/>
                <a:gd name="T39" fmla="*/ 196 h 324"/>
                <a:gd name="T40" fmla="*/ 277 w 326"/>
                <a:gd name="T41" fmla="*/ 237 h 324"/>
                <a:gd name="T42" fmla="*/ 263 w 326"/>
                <a:gd name="T43" fmla="*/ 305 h 324"/>
                <a:gd name="T44" fmla="*/ 108 w 326"/>
                <a:gd name="T45" fmla="*/ 203 h 324"/>
                <a:gd name="T46" fmla="*/ 132 w 326"/>
                <a:gd name="T47" fmla="*/ 239 h 324"/>
                <a:gd name="T48" fmla="*/ 173 w 326"/>
                <a:gd name="T49" fmla="*/ 243 h 324"/>
                <a:gd name="T50" fmla="*/ 186 w 326"/>
                <a:gd name="T51" fmla="*/ 203 h 324"/>
                <a:gd name="T52" fmla="*/ 174 w 326"/>
                <a:gd name="T53" fmla="*/ 176 h 324"/>
                <a:gd name="T54" fmla="*/ 147 w 326"/>
                <a:gd name="T55" fmla="*/ 164 h 324"/>
                <a:gd name="T56" fmla="*/ 107 w 326"/>
                <a:gd name="T57" fmla="*/ 177 h 324"/>
                <a:gd name="T58" fmla="*/ 166 w 326"/>
                <a:gd name="T59" fmla="*/ 117 h 324"/>
                <a:gd name="T60" fmla="*/ 153 w 326"/>
                <a:gd name="T61" fmla="*/ 85 h 324"/>
                <a:gd name="T62" fmla="*/ 125 w 326"/>
                <a:gd name="T63" fmla="*/ 87 h 324"/>
                <a:gd name="T64" fmla="*/ 104 w 326"/>
                <a:gd name="T65" fmla="*/ 105 h 324"/>
                <a:gd name="T66" fmla="*/ 116 w 326"/>
                <a:gd name="T67" fmla="*/ 131 h 324"/>
                <a:gd name="T68" fmla="*/ 153 w 326"/>
                <a:gd name="T69" fmla="*/ 138 h 324"/>
                <a:gd name="T70" fmla="*/ 222 w 326"/>
                <a:gd name="T71" fmla="*/ 132 h 324"/>
                <a:gd name="T72" fmla="*/ 196 w 326"/>
                <a:gd name="T73" fmla="*/ 150 h 324"/>
                <a:gd name="T74" fmla="*/ 206 w 326"/>
                <a:gd name="T75" fmla="*/ 171 h 324"/>
                <a:gd name="T76" fmla="*/ 222 w 326"/>
                <a:gd name="T77" fmla="*/ 178 h 324"/>
                <a:gd name="T78" fmla="*/ 243 w 326"/>
                <a:gd name="T79" fmla="*/ 170 h 324"/>
                <a:gd name="T80" fmla="*/ 248 w 326"/>
                <a:gd name="T81" fmla="*/ 150 h 324"/>
                <a:gd name="T82" fmla="*/ 217 w 326"/>
                <a:gd name="T83" fmla="*/ 89 h 324"/>
                <a:gd name="T84" fmla="*/ 196 w 326"/>
                <a:gd name="T85" fmla="*/ 75 h 324"/>
                <a:gd name="T86" fmla="*/ 180 w 326"/>
                <a:gd name="T87" fmla="*/ 92 h 324"/>
                <a:gd name="T88" fmla="*/ 187 w 326"/>
                <a:gd name="T89" fmla="*/ 109 h 324"/>
                <a:gd name="T90" fmla="*/ 204 w 326"/>
                <a:gd name="T91" fmla="*/ 117 h 324"/>
                <a:gd name="T92" fmla="*/ 220 w 326"/>
                <a:gd name="T93" fmla="*/ 92 h 324"/>
                <a:gd name="T94" fmla="*/ 212 w 326"/>
                <a:gd name="T95" fmla="*/ 223 h 324"/>
                <a:gd name="T96" fmla="*/ 235 w 326"/>
                <a:gd name="T97" fmla="*/ 228 h 324"/>
                <a:gd name="T98" fmla="*/ 240 w 326"/>
                <a:gd name="T99" fmla="*/ 204 h 324"/>
                <a:gd name="T100" fmla="*/ 216 w 326"/>
                <a:gd name="T101" fmla="*/ 199 h 324"/>
                <a:gd name="T102" fmla="*/ 85 w 326"/>
                <a:gd name="T103" fmla="*/ 14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" h="324">
                  <a:moveTo>
                    <a:pt x="263" y="305"/>
                  </a:moveTo>
                  <a:cubicBezTo>
                    <a:pt x="259" y="301"/>
                    <a:pt x="255" y="297"/>
                    <a:pt x="251" y="294"/>
                  </a:cubicBezTo>
                  <a:cubicBezTo>
                    <a:pt x="244" y="289"/>
                    <a:pt x="237" y="284"/>
                    <a:pt x="230" y="280"/>
                  </a:cubicBezTo>
                  <a:cubicBezTo>
                    <a:pt x="226" y="277"/>
                    <a:pt x="223" y="276"/>
                    <a:pt x="219" y="275"/>
                  </a:cubicBezTo>
                  <a:cubicBezTo>
                    <a:pt x="211" y="272"/>
                    <a:pt x="204" y="275"/>
                    <a:pt x="200" y="282"/>
                  </a:cubicBezTo>
                  <a:cubicBezTo>
                    <a:pt x="198" y="286"/>
                    <a:pt x="197" y="292"/>
                    <a:pt x="196" y="297"/>
                  </a:cubicBezTo>
                  <a:cubicBezTo>
                    <a:pt x="195" y="299"/>
                    <a:pt x="195" y="301"/>
                    <a:pt x="195" y="302"/>
                  </a:cubicBezTo>
                  <a:cubicBezTo>
                    <a:pt x="192" y="298"/>
                    <a:pt x="189" y="293"/>
                    <a:pt x="186" y="289"/>
                  </a:cubicBezTo>
                  <a:cubicBezTo>
                    <a:pt x="183" y="284"/>
                    <a:pt x="178" y="281"/>
                    <a:pt x="172" y="279"/>
                  </a:cubicBezTo>
                  <a:cubicBezTo>
                    <a:pt x="167" y="277"/>
                    <a:pt x="162" y="278"/>
                    <a:pt x="158" y="282"/>
                  </a:cubicBezTo>
                  <a:cubicBezTo>
                    <a:pt x="155" y="285"/>
                    <a:pt x="152" y="288"/>
                    <a:pt x="150" y="292"/>
                  </a:cubicBezTo>
                  <a:cubicBezTo>
                    <a:pt x="145" y="301"/>
                    <a:pt x="141" y="311"/>
                    <a:pt x="137" y="320"/>
                  </a:cubicBezTo>
                  <a:cubicBezTo>
                    <a:pt x="137" y="322"/>
                    <a:pt x="136" y="323"/>
                    <a:pt x="135" y="324"/>
                  </a:cubicBezTo>
                  <a:cubicBezTo>
                    <a:pt x="136" y="320"/>
                    <a:pt x="136" y="317"/>
                    <a:pt x="136" y="313"/>
                  </a:cubicBezTo>
                  <a:cubicBezTo>
                    <a:pt x="137" y="303"/>
                    <a:pt x="137" y="292"/>
                    <a:pt x="135" y="282"/>
                  </a:cubicBezTo>
                  <a:cubicBezTo>
                    <a:pt x="132" y="269"/>
                    <a:pt x="124" y="265"/>
                    <a:pt x="112" y="270"/>
                  </a:cubicBezTo>
                  <a:cubicBezTo>
                    <a:pt x="106" y="272"/>
                    <a:pt x="101" y="276"/>
                    <a:pt x="95" y="280"/>
                  </a:cubicBezTo>
                  <a:cubicBezTo>
                    <a:pt x="93" y="281"/>
                    <a:pt x="92" y="283"/>
                    <a:pt x="90" y="284"/>
                  </a:cubicBezTo>
                  <a:cubicBezTo>
                    <a:pt x="91" y="279"/>
                    <a:pt x="92" y="275"/>
                    <a:pt x="92" y="270"/>
                  </a:cubicBezTo>
                  <a:cubicBezTo>
                    <a:pt x="93" y="267"/>
                    <a:pt x="92" y="263"/>
                    <a:pt x="91" y="260"/>
                  </a:cubicBezTo>
                  <a:cubicBezTo>
                    <a:pt x="89" y="252"/>
                    <a:pt x="84" y="248"/>
                    <a:pt x="76" y="247"/>
                  </a:cubicBezTo>
                  <a:cubicBezTo>
                    <a:pt x="65" y="247"/>
                    <a:pt x="54" y="250"/>
                    <a:pt x="43" y="253"/>
                  </a:cubicBezTo>
                  <a:cubicBezTo>
                    <a:pt x="37" y="255"/>
                    <a:pt x="31" y="257"/>
                    <a:pt x="24" y="259"/>
                  </a:cubicBezTo>
                  <a:cubicBezTo>
                    <a:pt x="25" y="258"/>
                    <a:pt x="26" y="257"/>
                    <a:pt x="26" y="257"/>
                  </a:cubicBezTo>
                  <a:cubicBezTo>
                    <a:pt x="35" y="249"/>
                    <a:pt x="43" y="241"/>
                    <a:pt x="49" y="231"/>
                  </a:cubicBezTo>
                  <a:cubicBezTo>
                    <a:pt x="51" y="227"/>
                    <a:pt x="53" y="224"/>
                    <a:pt x="54" y="220"/>
                  </a:cubicBezTo>
                  <a:cubicBezTo>
                    <a:pt x="57" y="210"/>
                    <a:pt x="54" y="202"/>
                    <a:pt x="45" y="197"/>
                  </a:cubicBezTo>
                  <a:cubicBezTo>
                    <a:pt x="38" y="193"/>
                    <a:pt x="30" y="192"/>
                    <a:pt x="23" y="192"/>
                  </a:cubicBezTo>
                  <a:cubicBezTo>
                    <a:pt x="22" y="192"/>
                    <a:pt x="21" y="192"/>
                    <a:pt x="19" y="192"/>
                  </a:cubicBezTo>
                  <a:cubicBezTo>
                    <a:pt x="20" y="191"/>
                    <a:pt x="21" y="191"/>
                    <a:pt x="22" y="190"/>
                  </a:cubicBezTo>
                  <a:cubicBezTo>
                    <a:pt x="27" y="187"/>
                    <a:pt x="32" y="184"/>
                    <a:pt x="38" y="181"/>
                  </a:cubicBezTo>
                  <a:cubicBezTo>
                    <a:pt x="40" y="180"/>
                    <a:pt x="42" y="178"/>
                    <a:pt x="44" y="175"/>
                  </a:cubicBezTo>
                  <a:cubicBezTo>
                    <a:pt x="53" y="166"/>
                    <a:pt x="53" y="158"/>
                    <a:pt x="43" y="149"/>
                  </a:cubicBezTo>
                  <a:cubicBezTo>
                    <a:pt x="34" y="141"/>
                    <a:pt x="22" y="137"/>
                    <a:pt x="11" y="132"/>
                  </a:cubicBezTo>
                  <a:cubicBezTo>
                    <a:pt x="8" y="131"/>
                    <a:pt x="4" y="129"/>
                    <a:pt x="0" y="128"/>
                  </a:cubicBezTo>
                  <a:cubicBezTo>
                    <a:pt x="5" y="128"/>
                    <a:pt x="10" y="128"/>
                    <a:pt x="14" y="129"/>
                  </a:cubicBezTo>
                  <a:cubicBezTo>
                    <a:pt x="25" y="129"/>
                    <a:pt x="36" y="129"/>
                    <a:pt x="46" y="126"/>
                  </a:cubicBezTo>
                  <a:cubicBezTo>
                    <a:pt x="59" y="123"/>
                    <a:pt x="64" y="115"/>
                    <a:pt x="59" y="102"/>
                  </a:cubicBezTo>
                  <a:cubicBezTo>
                    <a:pt x="56" y="94"/>
                    <a:pt x="51" y="87"/>
                    <a:pt x="45" y="81"/>
                  </a:cubicBezTo>
                  <a:cubicBezTo>
                    <a:pt x="44" y="80"/>
                    <a:pt x="44" y="80"/>
                    <a:pt x="43" y="78"/>
                  </a:cubicBezTo>
                  <a:cubicBezTo>
                    <a:pt x="44" y="79"/>
                    <a:pt x="45" y="79"/>
                    <a:pt x="46" y="79"/>
                  </a:cubicBezTo>
                  <a:cubicBezTo>
                    <a:pt x="53" y="80"/>
                    <a:pt x="60" y="83"/>
                    <a:pt x="67" y="83"/>
                  </a:cubicBezTo>
                  <a:cubicBezTo>
                    <a:pt x="80" y="83"/>
                    <a:pt x="86" y="76"/>
                    <a:pt x="83" y="63"/>
                  </a:cubicBezTo>
                  <a:cubicBezTo>
                    <a:pt x="81" y="50"/>
                    <a:pt x="76" y="39"/>
                    <a:pt x="71" y="28"/>
                  </a:cubicBezTo>
                  <a:cubicBezTo>
                    <a:pt x="70" y="26"/>
                    <a:pt x="69" y="24"/>
                    <a:pt x="68" y="22"/>
                  </a:cubicBezTo>
                  <a:cubicBezTo>
                    <a:pt x="75" y="27"/>
                    <a:pt x="81" y="33"/>
                    <a:pt x="87" y="37"/>
                  </a:cubicBezTo>
                  <a:cubicBezTo>
                    <a:pt x="93" y="42"/>
                    <a:pt x="100" y="46"/>
                    <a:pt x="106" y="49"/>
                  </a:cubicBezTo>
                  <a:cubicBezTo>
                    <a:pt x="117" y="54"/>
                    <a:pt x="126" y="51"/>
                    <a:pt x="131" y="40"/>
                  </a:cubicBezTo>
                  <a:cubicBezTo>
                    <a:pt x="134" y="34"/>
                    <a:pt x="135" y="28"/>
                    <a:pt x="137" y="22"/>
                  </a:cubicBezTo>
                  <a:cubicBezTo>
                    <a:pt x="137" y="21"/>
                    <a:pt x="137" y="19"/>
                    <a:pt x="137" y="17"/>
                  </a:cubicBezTo>
                  <a:cubicBezTo>
                    <a:pt x="138" y="19"/>
                    <a:pt x="139" y="20"/>
                    <a:pt x="139" y="20"/>
                  </a:cubicBezTo>
                  <a:cubicBezTo>
                    <a:pt x="143" y="27"/>
                    <a:pt x="148" y="33"/>
                    <a:pt x="154" y="38"/>
                  </a:cubicBezTo>
                  <a:cubicBezTo>
                    <a:pt x="163" y="44"/>
                    <a:pt x="171" y="43"/>
                    <a:pt x="179" y="35"/>
                  </a:cubicBezTo>
                  <a:cubicBezTo>
                    <a:pt x="187" y="26"/>
                    <a:pt x="192" y="15"/>
                    <a:pt x="196" y="4"/>
                  </a:cubicBezTo>
                  <a:cubicBezTo>
                    <a:pt x="197" y="2"/>
                    <a:pt x="197" y="1"/>
                    <a:pt x="198" y="0"/>
                  </a:cubicBezTo>
                  <a:cubicBezTo>
                    <a:pt x="198" y="2"/>
                    <a:pt x="198" y="3"/>
                    <a:pt x="198" y="5"/>
                  </a:cubicBezTo>
                  <a:cubicBezTo>
                    <a:pt x="198" y="15"/>
                    <a:pt x="198" y="26"/>
                    <a:pt x="201" y="36"/>
                  </a:cubicBezTo>
                  <a:cubicBezTo>
                    <a:pt x="203" y="44"/>
                    <a:pt x="207" y="50"/>
                    <a:pt x="216" y="52"/>
                  </a:cubicBezTo>
                  <a:cubicBezTo>
                    <a:pt x="221" y="53"/>
                    <a:pt x="227" y="52"/>
                    <a:pt x="232" y="50"/>
                  </a:cubicBezTo>
                  <a:cubicBezTo>
                    <a:pt x="237" y="47"/>
                    <a:pt x="242" y="45"/>
                    <a:pt x="246" y="42"/>
                  </a:cubicBezTo>
                  <a:cubicBezTo>
                    <a:pt x="246" y="46"/>
                    <a:pt x="244" y="51"/>
                    <a:pt x="244" y="55"/>
                  </a:cubicBezTo>
                  <a:cubicBezTo>
                    <a:pt x="244" y="59"/>
                    <a:pt x="245" y="63"/>
                    <a:pt x="246" y="67"/>
                  </a:cubicBezTo>
                  <a:cubicBezTo>
                    <a:pt x="249" y="75"/>
                    <a:pt x="255" y="78"/>
                    <a:pt x="264" y="77"/>
                  </a:cubicBezTo>
                  <a:cubicBezTo>
                    <a:pt x="272" y="76"/>
                    <a:pt x="280" y="74"/>
                    <a:pt x="288" y="72"/>
                  </a:cubicBezTo>
                  <a:cubicBezTo>
                    <a:pt x="299" y="68"/>
                    <a:pt x="311" y="64"/>
                    <a:pt x="322" y="60"/>
                  </a:cubicBezTo>
                  <a:cubicBezTo>
                    <a:pt x="323" y="59"/>
                    <a:pt x="324" y="59"/>
                    <a:pt x="325" y="59"/>
                  </a:cubicBezTo>
                  <a:cubicBezTo>
                    <a:pt x="324" y="60"/>
                    <a:pt x="323" y="60"/>
                    <a:pt x="323" y="61"/>
                  </a:cubicBezTo>
                  <a:cubicBezTo>
                    <a:pt x="311" y="69"/>
                    <a:pt x="300" y="78"/>
                    <a:pt x="291" y="89"/>
                  </a:cubicBezTo>
                  <a:cubicBezTo>
                    <a:pt x="288" y="93"/>
                    <a:pt x="286" y="97"/>
                    <a:pt x="284" y="100"/>
                  </a:cubicBezTo>
                  <a:cubicBezTo>
                    <a:pt x="281" y="105"/>
                    <a:pt x="282" y="110"/>
                    <a:pt x="284" y="115"/>
                  </a:cubicBezTo>
                  <a:cubicBezTo>
                    <a:pt x="288" y="125"/>
                    <a:pt x="296" y="130"/>
                    <a:pt x="305" y="133"/>
                  </a:cubicBezTo>
                  <a:cubicBezTo>
                    <a:pt x="306" y="133"/>
                    <a:pt x="307" y="133"/>
                    <a:pt x="308" y="133"/>
                  </a:cubicBezTo>
                  <a:cubicBezTo>
                    <a:pt x="304" y="136"/>
                    <a:pt x="300" y="139"/>
                    <a:pt x="296" y="142"/>
                  </a:cubicBezTo>
                  <a:cubicBezTo>
                    <a:pt x="291" y="145"/>
                    <a:pt x="288" y="150"/>
                    <a:pt x="287" y="156"/>
                  </a:cubicBezTo>
                  <a:cubicBezTo>
                    <a:pt x="286" y="161"/>
                    <a:pt x="286" y="165"/>
                    <a:pt x="289" y="169"/>
                  </a:cubicBezTo>
                  <a:cubicBezTo>
                    <a:pt x="293" y="173"/>
                    <a:pt x="297" y="177"/>
                    <a:pt x="301" y="181"/>
                  </a:cubicBezTo>
                  <a:cubicBezTo>
                    <a:pt x="308" y="185"/>
                    <a:pt x="316" y="189"/>
                    <a:pt x="323" y="194"/>
                  </a:cubicBezTo>
                  <a:cubicBezTo>
                    <a:pt x="324" y="194"/>
                    <a:pt x="325" y="195"/>
                    <a:pt x="326" y="195"/>
                  </a:cubicBezTo>
                  <a:cubicBezTo>
                    <a:pt x="322" y="195"/>
                    <a:pt x="318" y="195"/>
                    <a:pt x="314" y="195"/>
                  </a:cubicBezTo>
                  <a:cubicBezTo>
                    <a:pt x="307" y="195"/>
                    <a:pt x="300" y="195"/>
                    <a:pt x="294" y="196"/>
                  </a:cubicBezTo>
                  <a:cubicBezTo>
                    <a:pt x="280" y="199"/>
                    <a:pt x="274" y="213"/>
                    <a:pt x="281" y="225"/>
                  </a:cubicBezTo>
                  <a:cubicBezTo>
                    <a:pt x="283" y="229"/>
                    <a:pt x="286" y="231"/>
                    <a:pt x="289" y="234"/>
                  </a:cubicBezTo>
                  <a:cubicBezTo>
                    <a:pt x="290" y="235"/>
                    <a:pt x="291" y="236"/>
                    <a:pt x="293" y="237"/>
                  </a:cubicBezTo>
                  <a:cubicBezTo>
                    <a:pt x="287" y="237"/>
                    <a:pt x="282" y="237"/>
                    <a:pt x="277" y="237"/>
                  </a:cubicBezTo>
                  <a:cubicBezTo>
                    <a:pt x="276" y="237"/>
                    <a:pt x="275" y="237"/>
                    <a:pt x="273" y="238"/>
                  </a:cubicBezTo>
                  <a:cubicBezTo>
                    <a:pt x="260" y="241"/>
                    <a:pt x="254" y="248"/>
                    <a:pt x="254" y="261"/>
                  </a:cubicBezTo>
                  <a:cubicBezTo>
                    <a:pt x="255" y="275"/>
                    <a:pt x="258" y="287"/>
                    <a:pt x="262" y="300"/>
                  </a:cubicBezTo>
                  <a:cubicBezTo>
                    <a:pt x="262" y="301"/>
                    <a:pt x="263" y="303"/>
                    <a:pt x="263" y="305"/>
                  </a:cubicBezTo>
                  <a:close/>
                  <a:moveTo>
                    <a:pt x="107" y="177"/>
                  </a:moveTo>
                  <a:cubicBezTo>
                    <a:pt x="110" y="181"/>
                    <a:pt x="112" y="184"/>
                    <a:pt x="111" y="188"/>
                  </a:cubicBezTo>
                  <a:cubicBezTo>
                    <a:pt x="109" y="193"/>
                    <a:pt x="105" y="193"/>
                    <a:pt x="100" y="194"/>
                  </a:cubicBezTo>
                  <a:cubicBezTo>
                    <a:pt x="104" y="197"/>
                    <a:pt x="108" y="199"/>
                    <a:pt x="108" y="203"/>
                  </a:cubicBezTo>
                  <a:cubicBezTo>
                    <a:pt x="108" y="208"/>
                    <a:pt x="103" y="210"/>
                    <a:pt x="100" y="213"/>
                  </a:cubicBezTo>
                  <a:cubicBezTo>
                    <a:pt x="112" y="214"/>
                    <a:pt x="114" y="218"/>
                    <a:pt x="107" y="230"/>
                  </a:cubicBezTo>
                  <a:cubicBezTo>
                    <a:pt x="117" y="228"/>
                    <a:pt x="123" y="229"/>
                    <a:pt x="120" y="243"/>
                  </a:cubicBezTo>
                  <a:cubicBezTo>
                    <a:pt x="124" y="241"/>
                    <a:pt x="127" y="238"/>
                    <a:pt x="132" y="239"/>
                  </a:cubicBezTo>
                  <a:cubicBezTo>
                    <a:pt x="136" y="241"/>
                    <a:pt x="136" y="246"/>
                    <a:pt x="138" y="250"/>
                  </a:cubicBezTo>
                  <a:cubicBezTo>
                    <a:pt x="140" y="246"/>
                    <a:pt x="142" y="242"/>
                    <a:pt x="147" y="242"/>
                  </a:cubicBezTo>
                  <a:cubicBezTo>
                    <a:pt x="152" y="242"/>
                    <a:pt x="153" y="246"/>
                    <a:pt x="156" y="250"/>
                  </a:cubicBezTo>
                  <a:cubicBezTo>
                    <a:pt x="158" y="239"/>
                    <a:pt x="162" y="235"/>
                    <a:pt x="173" y="243"/>
                  </a:cubicBezTo>
                  <a:cubicBezTo>
                    <a:pt x="172" y="239"/>
                    <a:pt x="171" y="234"/>
                    <a:pt x="174" y="231"/>
                  </a:cubicBezTo>
                  <a:cubicBezTo>
                    <a:pt x="178" y="227"/>
                    <a:pt x="182" y="229"/>
                    <a:pt x="186" y="230"/>
                  </a:cubicBezTo>
                  <a:cubicBezTo>
                    <a:pt x="179" y="220"/>
                    <a:pt x="181" y="216"/>
                    <a:pt x="193" y="212"/>
                  </a:cubicBezTo>
                  <a:cubicBezTo>
                    <a:pt x="190" y="210"/>
                    <a:pt x="186" y="208"/>
                    <a:pt x="186" y="203"/>
                  </a:cubicBezTo>
                  <a:cubicBezTo>
                    <a:pt x="186" y="198"/>
                    <a:pt x="190" y="197"/>
                    <a:pt x="193" y="194"/>
                  </a:cubicBezTo>
                  <a:cubicBezTo>
                    <a:pt x="189" y="193"/>
                    <a:pt x="185" y="192"/>
                    <a:pt x="183" y="188"/>
                  </a:cubicBezTo>
                  <a:cubicBezTo>
                    <a:pt x="180" y="184"/>
                    <a:pt x="184" y="180"/>
                    <a:pt x="186" y="177"/>
                  </a:cubicBezTo>
                  <a:cubicBezTo>
                    <a:pt x="182" y="178"/>
                    <a:pt x="178" y="179"/>
                    <a:pt x="174" y="176"/>
                  </a:cubicBezTo>
                  <a:cubicBezTo>
                    <a:pt x="171" y="173"/>
                    <a:pt x="172" y="168"/>
                    <a:pt x="173" y="164"/>
                  </a:cubicBezTo>
                  <a:cubicBezTo>
                    <a:pt x="169" y="167"/>
                    <a:pt x="166" y="169"/>
                    <a:pt x="161" y="167"/>
                  </a:cubicBezTo>
                  <a:cubicBezTo>
                    <a:pt x="157" y="165"/>
                    <a:pt x="156" y="161"/>
                    <a:pt x="156" y="157"/>
                  </a:cubicBezTo>
                  <a:cubicBezTo>
                    <a:pt x="153" y="160"/>
                    <a:pt x="151" y="164"/>
                    <a:pt x="147" y="164"/>
                  </a:cubicBezTo>
                  <a:cubicBezTo>
                    <a:pt x="142" y="164"/>
                    <a:pt x="140" y="160"/>
                    <a:pt x="137" y="157"/>
                  </a:cubicBezTo>
                  <a:cubicBezTo>
                    <a:pt x="136" y="161"/>
                    <a:pt x="136" y="166"/>
                    <a:pt x="131" y="167"/>
                  </a:cubicBezTo>
                  <a:cubicBezTo>
                    <a:pt x="127" y="169"/>
                    <a:pt x="124" y="166"/>
                    <a:pt x="120" y="164"/>
                  </a:cubicBezTo>
                  <a:cubicBezTo>
                    <a:pt x="122" y="176"/>
                    <a:pt x="120" y="179"/>
                    <a:pt x="107" y="177"/>
                  </a:cubicBezTo>
                  <a:close/>
                  <a:moveTo>
                    <a:pt x="153" y="138"/>
                  </a:moveTo>
                  <a:cubicBezTo>
                    <a:pt x="152" y="130"/>
                    <a:pt x="153" y="129"/>
                    <a:pt x="161" y="129"/>
                  </a:cubicBezTo>
                  <a:cubicBezTo>
                    <a:pt x="160" y="127"/>
                    <a:pt x="159" y="124"/>
                    <a:pt x="160" y="122"/>
                  </a:cubicBezTo>
                  <a:cubicBezTo>
                    <a:pt x="161" y="120"/>
                    <a:pt x="164" y="119"/>
                    <a:pt x="166" y="117"/>
                  </a:cubicBezTo>
                  <a:cubicBezTo>
                    <a:pt x="160" y="113"/>
                    <a:pt x="160" y="112"/>
                    <a:pt x="166" y="106"/>
                  </a:cubicBezTo>
                  <a:cubicBezTo>
                    <a:pt x="164" y="105"/>
                    <a:pt x="161" y="103"/>
                    <a:pt x="160" y="101"/>
                  </a:cubicBezTo>
                  <a:cubicBezTo>
                    <a:pt x="159" y="99"/>
                    <a:pt x="160" y="97"/>
                    <a:pt x="160" y="94"/>
                  </a:cubicBezTo>
                  <a:cubicBezTo>
                    <a:pt x="153" y="95"/>
                    <a:pt x="151" y="93"/>
                    <a:pt x="153" y="85"/>
                  </a:cubicBezTo>
                  <a:cubicBezTo>
                    <a:pt x="148" y="89"/>
                    <a:pt x="143" y="89"/>
                    <a:pt x="141" y="81"/>
                  </a:cubicBezTo>
                  <a:cubicBezTo>
                    <a:pt x="139" y="83"/>
                    <a:pt x="137" y="85"/>
                    <a:pt x="135" y="85"/>
                  </a:cubicBezTo>
                  <a:cubicBezTo>
                    <a:pt x="132" y="85"/>
                    <a:pt x="130" y="82"/>
                    <a:pt x="129" y="81"/>
                  </a:cubicBezTo>
                  <a:cubicBezTo>
                    <a:pt x="128" y="83"/>
                    <a:pt x="127" y="86"/>
                    <a:pt x="125" y="87"/>
                  </a:cubicBezTo>
                  <a:cubicBezTo>
                    <a:pt x="122" y="88"/>
                    <a:pt x="120" y="86"/>
                    <a:pt x="118" y="86"/>
                  </a:cubicBezTo>
                  <a:cubicBezTo>
                    <a:pt x="117" y="88"/>
                    <a:pt x="117" y="91"/>
                    <a:pt x="116" y="93"/>
                  </a:cubicBezTo>
                  <a:cubicBezTo>
                    <a:pt x="114" y="94"/>
                    <a:pt x="111" y="94"/>
                    <a:pt x="109" y="95"/>
                  </a:cubicBezTo>
                  <a:cubicBezTo>
                    <a:pt x="112" y="101"/>
                    <a:pt x="111" y="103"/>
                    <a:pt x="104" y="105"/>
                  </a:cubicBezTo>
                  <a:cubicBezTo>
                    <a:pt x="106" y="107"/>
                    <a:pt x="108" y="110"/>
                    <a:pt x="108" y="112"/>
                  </a:cubicBezTo>
                  <a:cubicBezTo>
                    <a:pt x="108" y="114"/>
                    <a:pt x="106" y="116"/>
                    <a:pt x="104" y="118"/>
                  </a:cubicBezTo>
                  <a:cubicBezTo>
                    <a:pt x="111" y="120"/>
                    <a:pt x="112" y="122"/>
                    <a:pt x="109" y="129"/>
                  </a:cubicBezTo>
                  <a:cubicBezTo>
                    <a:pt x="111" y="130"/>
                    <a:pt x="114" y="129"/>
                    <a:pt x="116" y="131"/>
                  </a:cubicBezTo>
                  <a:cubicBezTo>
                    <a:pt x="118" y="132"/>
                    <a:pt x="117" y="136"/>
                    <a:pt x="118" y="138"/>
                  </a:cubicBezTo>
                  <a:cubicBezTo>
                    <a:pt x="125" y="134"/>
                    <a:pt x="126" y="135"/>
                    <a:pt x="129" y="143"/>
                  </a:cubicBezTo>
                  <a:cubicBezTo>
                    <a:pt x="134" y="137"/>
                    <a:pt x="136" y="137"/>
                    <a:pt x="141" y="143"/>
                  </a:cubicBezTo>
                  <a:cubicBezTo>
                    <a:pt x="144" y="135"/>
                    <a:pt x="146" y="134"/>
                    <a:pt x="153" y="138"/>
                  </a:cubicBezTo>
                  <a:close/>
                  <a:moveTo>
                    <a:pt x="236" y="134"/>
                  </a:moveTo>
                  <a:cubicBezTo>
                    <a:pt x="234" y="134"/>
                    <a:pt x="232" y="135"/>
                    <a:pt x="230" y="134"/>
                  </a:cubicBezTo>
                  <a:cubicBezTo>
                    <a:pt x="229" y="133"/>
                    <a:pt x="228" y="131"/>
                    <a:pt x="227" y="130"/>
                  </a:cubicBezTo>
                  <a:cubicBezTo>
                    <a:pt x="225" y="130"/>
                    <a:pt x="223" y="132"/>
                    <a:pt x="222" y="132"/>
                  </a:cubicBezTo>
                  <a:cubicBezTo>
                    <a:pt x="220" y="132"/>
                    <a:pt x="218" y="130"/>
                    <a:pt x="216" y="129"/>
                  </a:cubicBezTo>
                  <a:cubicBezTo>
                    <a:pt x="215" y="135"/>
                    <a:pt x="213" y="136"/>
                    <a:pt x="207" y="133"/>
                  </a:cubicBezTo>
                  <a:cubicBezTo>
                    <a:pt x="207" y="140"/>
                    <a:pt x="207" y="140"/>
                    <a:pt x="200" y="140"/>
                  </a:cubicBezTo>
                  <a:cubicBezTo>
                    <a:pt x="203" y="146"/>
                    <a:pt x="202" y="148"/>
                    <a:pt x="196" y="150"/>
                  </a:cubicBezTo>
                  <a:cubicBezTo>
                    <a:pt x="197" y="151"/>
                    <a:pt x="199" y="153"/>
                    <a:pt x="199" y="155"/>
                  </a:cubicBezTo>
                  <a:cubicBezTo>
                    <a:pt x="199" y="157"/>
                    <a:pt x="197" y="159"/>
                    <a:pt x="196" y="161"/>
                  </a:cubicBezTo>
                  <a:cubicBezTo>
                    <a:pt x="202" y="162"/>
                    <a:pt x="203" y="164"/>
                    <a:pt x="200" y="170"/>
                  </a:cubicBezTo>
                  <a:cubicBezTo>
                    <a:pt x="202" y="170"/>
                    <a:pt x="204" y="170"/>
                    <a:pt x="206" y="171"/>
                  </a:cubicBezTo>
                  <a:cubicBezTo>
                    <a:pt x="207" y="172"/>
                    <a:pt x="207" y="175"/>
                    <a:pt x="207" y="177"/>
                  </a:cubicBezTo>
                  <a:cubicBezTo>
                    <a:pt x="209" y="176"/>
                    <a:pt x="212" y="175"/>
                    <a:pt x="213" y="176"/>
                  </a:cubicBezTo>
                  <a:cubicBezTo>
                    <a:pt x="215" y="177"/>
                    <a:pt x="216" y="179"/>
                    <a:pt x="217" y="181"/>
                  </a:cubicBezTo>
                  <a:cubicBezTo>
                    <a:pt x="218" y="180"/>
                    <a:pt x="220" y="178"/>
                    <a:pt x="222" y="178"/>
                  </a:cubicBezTo>
                  <a:cubicBezTo>
                    <a:pt x="224" y="178"/>
                    <a:pt x="225" y="180"/>
                    <a:pt x="227" y="181"/>
                  </a:cubicBezTo>
                  <a:cubicBezTo>
                    <a:pt x="229" y="175"/>
                    <a:pt x="230" y="174"/>
                    <a:pt x="236" y="177"/>
                  </a:cubicBezTo>
                  <a:cubicBezTo>
                    <a:pt x="237" y="175"/>
                    <a:pt x="237" y="172"/>
                    <a:pt x="238" y="171"/>
                  </a:cubicBezTo>
                  <a:cubicBezTo>
                    <a:pt x="239" y="170"/>
                    <a:pt x="242" y="170"/>
                    <a:pt x="243" y="170"/>
                  </a:cubicBezTo>
                  <a:cubicBezTo>
                    <a:pt x="243" y="168"/>
                    <a:pt x="242" y="165"/>
                    <a:pt x="243" y="164"/>
                  </a:cubicBezTo>
                  <a:cubicBezTo>
                    <a:pt x="244" y="162"/>
                    <a:pt x="246" y="161"/>
                    <a:pt x="247" y="160"/>
                  </a:cubicBezTo>
                  <a:cubicBezTo>
                    <a:pt x="246" y="158"/>
                    <a:pt x="244" y="157"/>
                    <a:pt x="244" y="155"/>
                  </a:cubicBezTo>
                  <a:cubicBezTo>
                    <a:pt x="245" y="153"/>
                    <a:pt x="247" y="151"/>
                    <a:pt x="248" y="150"/>
                  </a:cubicBezTo>
                  <a:cubicBezTo>
                    <a:pt x="242" y="148"/>
                    <a:pt x="241" y="146"/>
                    <a:pt x="244" y="140"/>
                  </a:cubicBezTo>
                  <a:cubicBezTo>
                    <a:pt x="238" y="141"/>
                    <a:pt x="236" y="139"/>
                    <a:pt x="236" y="134"/>
                  </a:cubicBezTo>
                  <a:close/>
                  <a:moveTo>
                    <a:pt x="220" y="92"/>
                  </a:moveTo>
                  <a:cubicBezTo>
                    <a:pt x="219" y="91"/>
                    <a:pt x="217" y="90"/>
                    <a:pt x="217" y="89"/>
                  </a:cubicBezTo>
                  <a:cubicBezTo>
                    <a:pt x="216" y="88"/>
                    <a:pt x="217" y="86"/>
                    <a:pt x="217" y="84"/>
                  </a:cubicBezTo>
                  <a:cubicBezTo>
                    <a:pt x="212" y="84"/>
                    <a:pt x="212" y="84"/>
                    <a:pt x="211" y="79"/>
                  </a:cubicBezTo>
                  <a:cubicBezTo>
                    <a:pt x="207" y="81"/>
                    <a:pt x="206" y="80"/>
                    <a:pt x="204" y="76"/>
                  </a:cubicBezTo>
                  <a:cubicBezTo>
                    <a:pt x="200" y="79"/>
                    <a:pt x="199" y="79"/>
                    <a:pt x="196" y="75"/>
                  </a:cubicBezTo>
                  <a:cubicBezTo>
                    <a:pt x="194" y="80"/>
                    <a:pt x="193" y="80"/>
                    <a:pt x="188" y="79"/>
                  </a:cubicBezTo>
                  <a:cubicBezTo>
                    <a:pt x="188" y="80"/>
                    <a:pt x="188" y="82"/>
                    <a:pt x="187" y="83"/>
                  </a:cubicBezTo>
                  <a:cubicBezTo>
                    <a:pt x="186" y="84"/>
                    <a:pt x="184" y="84"/>
                    <a:pt x="183" y="85"/>
                  </a:cubicBezTo>
                  <a:cubicBezTo>
                    <a:pt x="184" y="89"/>
                    <a:pt x="184" y="90"/>
                    <a:pt x="180" y="92"/>
                  </a:cubicBezTo>
                  <a:cubicBezTo>
                    <a:pt x="180" y="93"/>
                    <a:pt x="182" y="95"/>
                    <a:pt x="182" y="96"/>
                  </a:cubicBezTo>
                  <a:cubicBezTo>
                    <a:pt x="182" y="98"/>
                    <a:pt x="180" y="99"/>
                    <a:pt x="179" y="100"/>
                  </a:cubicBezTo>
                  <a:cubicBezTo>
                    <a:pt x="184" y="102"/>
                    <a:pt x="184" y="103"/>
                    <a:pt x="183" y="108"/>
                  </a:cubicBezTo>
                  <a:cubicBezTo>
                    <a:pt x="184" y="108"/>
                    <a:pt x="186" y="108"/>
                    <a:pt x="187" y="109"/>
                  </a:cubicBezTo>
                  <a:cubicBezTo>
                    <a:pt x="188" y="110"/>
                    <a:pt x="188" y="112"/>
                    <a:pt x="188" y="114"/>
                  </a:cubicBezTo>
                  <a:cubicBezTo>
                    <a:pt x="193" y="111"/>
                    <a:pt x="194" y="112"/>
                    <a:pt x="196" y="116"/>
                  </a:cubicBezTo>
                  <a:cubicBezTo>
                    <a:pt x="197" y="116"/>
                    <a:pt x="198" y="114"/>
                    <a:pt x="200" y="114"/>
                  </a:cubicBezTo>
                  <a:cubicBezTo>
                    <a:pt x="201" y="114"/>
                    <a:pt x="203" y="116"/>
                    <a:pt x="204" y="117"/>
                  </a:cubicBezTo>
                  <a:cubicBezTo>
                    <a:pt x="206" y="112"/>
                    <a:pt x="207" y="112"/>
                    <a:pt x="212" y="113"/>
                  </a:cubicBezTo>
                  <a:cubicBezTo>
                    <a:pt x="212" y="108"/>
                    <a:pt x="212" y="108"/>
                    <a:pt x="217" y="108"/>
                  </a:cubicBezTo>
                  <a:cubicBezTo>
                    <a:pt x="215" y="103"/>
                    <a:pt x="216" y="102"/>
                    <a:pt x="220" y="100"/>
                  </a:cubicBezTo>
                  <a:cubicBezTo>
                    <a:pt x="217" y="96"/>
                    <a:pt x="217" y="96"/>
                    <a:pt x="220" y="92"/>
                  </a:cubicBezTo>
                  <a:close/>
                  <a:moveTo>
                    <a:pt x="209" y="210"/>
                  </a:moveTo>
                  <a:cubicBezTo>
                    <a:pt x="212" y="213"/>
                    <a:pt x="212" y="215"/>
                    <a:pt x="210" y="217"/>
                  </a:cubicBezTo>
                  <a:cubicBezTo>
                    <a:pt x="211" y="218"/>
                    <a:pt x="212" y="218"/>
                    <a:pt x="212" y="219"/>
                  </a:cubicBezTo>
                  <a:cubicBezTo>
                    <a:pt x="213" y="220"/>
                    <a:pt x="212" y="222"/>
                    <a:pt x="212" y="223"/>
                  </a:cubicBezTo>
                  <a:cubicBezTo>
                    <a:pt x="216" y="223"/>
                    <a:pt x="216" y="223"/>
                    <a:pt x="217" y="228"/>
                  </a:cubicBezTo>
                  <a:cubicBezTo>
                    <a:pt x="221" y="226"/>
                    <a:pt x="221" y="226"/>
                    <a:pt x="223" y="230"/>
                  </a:cubicBezTo>
                  <a:cubicBezTo>
                    <a:pt x="226" y="227"/>
                    <a:pt x="226" y="227"/>
                    <a:pt x="229" y="230"/>
                  </a:cubicBezTo>
                  <a:cubicBezTo>
                    <a:pt x="231" y="227"/>
                    <a:pt x="231" y="226"/>
                    <a:pt x="235" y="228"/>
                  </a:cubicBezTo>
                  <a:cubicBezTo>
                    <a:pt x="236" y="223"/>
                    <a:pt x="236" y="223"/>
                    <a:pt x="240" y="223"/>
                  </a:cubicBezTo>
                  <a:cubicBezTo>
                    <a:pt x="238" y="220"/>
                    <a:pt x="239" y="218"/>
                    <a:pt x="243" y="217"/>
                  </a:cubicBezTo>
                  <a:cubicBezTo>
                    <a:pt x="240" y="215"/>
                    <a:pt x="240" y="212"/>
                    <a:pt x="243" y="210"/>
                  </a:cubicBezTo>
                  <a:cubicBezTo>
                    <a:pt x="239" y="209"/>
                    <a:pt x="239" y="207"/>
                    <a:pt x="240" y="204"/>
                  </a:cubicBezTo>
                  <a:cubicBezTo>
                    <a:pt x="237" y="204"/>
                    <a:pt x="235" y="203"/>
                    <a:pt x="236" y="199"/>
                  </a:cubicBezTo>
                  <a:cubicBezTo>
                    <a:pt x="232" y="201"/>
                    <a:pt x="230" y="200"/>
                    <a:pt x="229" y="197"/>
                  </a:cubicBezTo>
                  <a:cubicBezTo>
                    <a:pt x="227" y="200"/>
                    <a:pt x="225" y="200"/>
                    <a:pt x="222" y="196"/>
                  </a:cubicBezTo>
                  <a:cubicBezTo>
                    <a:pt x="222" y="201"/>
                    <a:pt x="219" y="201"/>
                    <a:pt x="216" y="199"/>
                  </a:cubicBezTo>
                  <a:cubicBezTo>
                    <a:pt x="217" y="203"/>
                    <a:pt x="216" y="205"/>
                    <a:pt x="212" y="204"/>
                  </a:cubicBezTo>
                  <a:cubicBezTo>
                    <a:pt x="213" y="207"/>
                    <a:pt x="213" y="209"/>
                    <a:pt x="209" y="210"/>
                  </a:cubicBezTo>
                  <a:close/>
                  <a:moveTo>
                    <a:pt x="96" y="151"/>
                  </a:moveTo>
                  <a:cubicBezTo>
                    <a:pt x="96" y="148"/>
                    <a:pt x="89" y="143"/>
                    <a:pt x="85" y="143"/>
                  </a:cubicBezTo>
                  <a:cubicBezTo>
                    <a:pt x="81" y="143"/>
                    <a:pt x="77" y="149"/>
                    <a:pt x="77" y="154"/>
                  </a:cubicBezTo>
                  <a:cubicBezTo>
                    <a:pt x="77" y="157"/>
                    <a:pt x="84" y="162"/>
                    <a:pt x="88" y="162"/>
                  </a:cubicBezTo>
                  <a:cubicBezTo>
                    <a:pt x="91" y="162"/>
                    <a:pt x="96" y="155"/>
                    <a:pt x="96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06C429B-7596-417B-BEBD-FF0A50212A8C}"/>
              </a:ext>
            </a:extLst>
          </p:cNvPr>
          <p:cNvSpPr txBox="1">
            <a:spLocks/>
          </p:cNvSpPr>
          <p:nvPr/>
        </p:nvSpPr>
        <p:spPr>
          <a:xfrm>
            <a:off x="1091952" y="3659330"/>
            <a:ext cx="10551529" cy="900000"/>
          </a:xfrm>
          <a:prstGeom prst="roundRect">
            <a:avLst>
              <a:gd name="adj" fmla="val 7333"/>
            </a:avLst>
          </a:prstGeom>
          <a:ln w="19050">
            <a:solidFill>
              <a:schemeClr val="bg2"/>
            </a:solidFill>
          </a:ln>
        </p:spPr>
        <p:txBody>
          <a:bodyPr vert="horz" lIns="216000" tIns="0" rIns="216000" bIns="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1600" dirty="0"/>
              <a:t>In adults, the presence of eosinophilia was associated with exacerbations leading to hospitalisation</a:t>
            </a:r>
            <a:r>
              <a:rPr lang="en-GB" sz="1600" baseline="30000" dirty="0"/>
              <a:t>7</a:t>
            </a:r>
            <a:r>
              <a:rPr lang="en-GB" sz="1600" dirty="0"/>
              <a:t>, while eosinophilic activation (as measured by EDN) may be a prognostic biomarker in children with asthma, as shown by increased blood EDN that correlated with hospital stay</a:t>
            </a:r>
            <a:r>
              <a:rPr lang="en-GB" sz="1600" baseline="30000" dirty="0"/>
              <a:t>8</a:t>
            </a:r>
            <a:endParaRPr lang="en-GB" sz="16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F5501E-C162-4E7D-AE15-9E0880B6391D}"/>
              </a:ext>
            </a:extLst>
          </p:cNvPr>
          <p:cNvGrpSpPr/>
          <p:nvPr/>
        </p:nvGrpSpPr>
        <p:grpSpPr>
          <a:xfrm>
            <a:off x="547688" y="3749330"/>
            <a:ext cx="727969" cy="720000"/>
            <a:chOff x="547688" y="3751694"/>
            <a:chExt cx="727969" cy="72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779102-3FA7-4D20-9D1C-92DA2076EB1A}"/>
                </a:ext>
              </a:extLst>
            </p:cNvPr>
            <p:cNvSpPr/>
            <p:nvPr/>
          </p:nvSpPr>
          <p:spPr>
            <a:xfrm>
              <a:off x="547688" y="3751694"/>
              <a:ext cx="727969" cy="72000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D74D2736-140A-4C8E-ABFC-60FBB3E427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090" y="3914726"/>
              <a:ext cx="319164" cy="355836"/>
            </a:xfrm>
            <a:custGeom>
              <a:avLst/>
              <a:gdLst>
                <a:gd name="T0" fmla="*/ 1334 w 1871"/>
                <a:gd name="T1" fmla="*/ 2086 h 2086"/>
                <a:gd name="T2" fmla="*/ 1334 w 1871"/>
                <a:gd name="T3" fmla="*/ 2086 h 2086"/>
                <a:gd name="T4" fmla="*/ 1871 w 1871"/>
                <a:gd name="T5" fmla="*/ 2086 h 2086"/>
                <a:gd name="T6" fmla="*/ 1871 w 1871"/>
                <a:gd name="T7" fmla="*/ 795 h 2086"/>
                <a:gd name="T8" fmla="*/ 1334 w 1871"/>
                <a:gd name="T9" fmla="*/ 795 h 2086"/>
                <a:gd name="T10" fmla="*/ 1334 w 1871"/>
                <a:gd name="T11" fmla="*/ 2086 h 2086"/>
                <a:gd name="T12" fmla="*/ 1368 w 1871"/>
                <a:gd name="T13" fmla="*/ 0 h 2086"/>
                <a:gd name="T14" fmla="*/ 1368 w 1871"/>
                <a:gd name="T15" fmla="*/ 0 h 2086"/>
                <a:gd name="T16" fmla="*/ 852 w 1871"/>
                <a:gd name="T17" fmla="*/ 0 h 2086"/>
                <a:gd name="T18" fmla="*/ 983 w 1871"/>
                <a:gd name="T19" fmla="*/ 132 h 2086"/>
                <a:gd name="T20" fmla="*/ 12 w 1871"/>
                <a:gd name="T21" fmla="*/ 1286 h 2086"/>
                <a:gd name="T22" fmla="*/ 12 w 1871"/>
                <a:gd name="T23" fmla="*/ 1334 h 2086"/>
                <a:gd name="T24" fmla="*/ 65 w 1871"/>
                <a:gd name="T25" fmla="*/ 1340 h 2086"/>
                <a:gd name="T26" fmla="*/ 1237 w 1871"/>
                <a:gd name="T27" fmla="*/ 388 h 2086"/>
                <a:gd name="T28" fmla="*/ 1368 w 1871"/>
                <a:gd name="T29" fmla="*/ 521 h 2086"/>
                <a:gd name="T30" fmla="*/ 1368 w 1871"/>
                <a:gd name="T31" fmla="*/ 0 h 2086"/>
                <a:gd name="T32" fmla="*/ 672 w 1871"/>
                <a:gd name="T33" fmla="*/ 2086 h 2086"/>
                <a:gd name="T34" fmla="*/ 672 w 1871"/>
                <a:gd name="T35" fmla="*/ 2086 h 2086"/>
                <a:gd name="T36" fmla="*/ 1208 w 1871"/>
                <a:gd name="T37" fmla="*/ 2086 h 2086"/>
                <a:gd name="T38" fmla="*/ 1208 w 1871"/>
                <a:gd name="T39" fmla="*/ 1222 h 2086"/>
                <a:gd name="T40" fmla="*/ 672 w 1871"/>
                <a:gd name="T41" fmla="*/ 1222 h 2086"/>
                <a:gd name="T42" fmla="*/ 672 w 1871"/>
                <a:gd name="T43" fmla="*/ 2086 h 2086"/>
                <a:gd name="T44" fmla="*/ 9 w 1871"/>
                <a:gd name="T45" fmla="*/ 2086 h 2086"/>
                <a:gd name="T46" fmla="*/ 9 w 1871"/>
                <a:gd name="T47" fmla="*/ 2086 h 2086"/>
                <a:gd name="T48" fmla="*/ 545 w 1871"/>
                <a:gd name="T49" fmla="*/ 2086 h 2086"/>
                <a:gd name="T50" fmla="*/ 545 w 1871"/>
                <a:gd name="T51" fmla="*/ 1654 h 2086"/>
                <a:gd name="T52" fmla="*/ 9 w 1871"/>
                <a:gd name="T53" fmla="*/ 1654 h 2086"/>
                <a:gd name="T54" fmla="*/ 9 w 1871"/>
                <a:gd name="T55" fmla="*/ 208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1" h="2086">
                  <a:moveTo>
                    <a:pt x="1334" y="2086"/>
                  </a:moveTo>
                  <a:lnTo>
                    <a:pt x="1334" y="2086"/>
                  </a:lnTo>
                  <a:lnTo>
                    <a:pt x="1871" y="2086"/>
                  </a:lnTo>
                  <a:lnTo>
                    <a:pt x="1871" y="795"/>
                  </a:lnTo>
                  <a:lnTo>
                    <a:pt x="1334" y="795"/>
                  </a:lnTo>
                  <a:lnTo>
                    <a:pt x="1334" y="2086"/>
                  </a:lnTo>
                  <a:close/>
                  <a:moveTo>
                    <a:pt x="1368" y="0"/>
                  </a:moveTo>
                  <a:lnTo>
                    <a:pt x="1368" y="0"/>
                  </a:lnTo>
                  <a:lnTo>
                    <a:pt x="852" y="0"/>
                  </a:lnTo>
                  <a:lnTo>
                    <a:pt x="983" y="132"/>
                  </a:lnTo>
                  <a:lnTo>
                    <a:pt x="12" y="1286"/>
                  </a:lnTo>
                  <a:cubicBezTo>
                    <a:pt x="1" y="1299"/>
                    <a:pt x="0" y="1320"/>
                    <a:pt x="12" y="1334"/>
                  </a:cubicBezTo>
                  <a:cubicBezTo>
                    <a:pt x="25" y="1350"/>
                    <a:pt x="49" y="1353"/>
                    <a:pt x="65" y="1340"/>
                  </a:cubicBezTo>
                  <a:lnTo>
                    <a:pt x="1237" y="388"/>
                  </a:lnTo>
                  <a:lnTo>
                    <a:pt x="1368" y="521"/>
                  </a:lnTo>
                  <a:lnTo>
                    <a:pt x="1368" y="0"/>
                  </a:lnTo>
                  <a:close/>
                  <a:moveTo>
                    <a:pt x="672" y="2086"/>
                  </a:moveTo>
                  <a:lnTo>
                    <a:pt x="672" y="2086"/>
                  </a:lnTo>
                  <a:lnTo>
                    <a:pt x="1208" y="2086"/>
                  </a:lnTo>
                  <a:lnTo>
                    <a:pt x="1208" y="1222"/>
                  </a:lnTo>
                  <a:lnTo>
                    <a:pt x="672" y="1222"/>
                  </a:lnTo>
                  <a:lnTo>
                    <a:pt x="672" y="2086"/>
                  </a:lnTo>
                  <a:close/>
                  <a:moveTo>
                    <a:pt x="9" y="2086"/>
                  </a:moveTo>
                  <a:lnTo>
                    <a:pt x="9" y="2086"/>
                  </a:lnTo>
                  <a:lnTo>
                    <a:pt x="545" y="2086"/>
                  </a:lnTo>
                  <a:lnTo>
                    <a:pt x="545" y="1654"/>
                  </a:lnTo>
                  <a:lnTo>
                    <a:pt x="9" y="1654"/>
                  </a:lnTo>
                  <a:lnTo>
                    <a:pt x="9" y="208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8AB05F4-3569-426E-9DD0-7D938199E4E1}"/>
              </a:ext>
            </a:extLst>
          </p:cNvPr>
          <p:cNvGrpSpPr/>
          <p:nvPr/>
        </p:nvGrpSpPr>
        <p:grpSpPr>
          <a:xfrm>
            <a:off x="547688" y="1494000"/>
            <a:ext cx="727969" cy="720000"/>
            <a:chOff x="547688" y="1487127"/>
            <a:chExt cx="727969" cy="72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64AA5D-AA5C-4EB7-A950-99AADC41545D}"/>
                </a:ext>
              </a:extLst>
            </p:cNvPr>
            <p:cNvSpPr/>
            <p:nvPr/>
          </p:nvSpPr>
          <p:spPr>
            <a:xfrm>
              <a:off x="547688" y="1487127"/>
              <a:ext cx="727969" cy="72000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DAAF10E-1682-4ADD-A406-81BA72C33B99}"/>
                </a:ext>
              </a:extLst>
            </p:cNvPr>
            <p:cNvGrpSpPr/>
            <p:nvPr/>
          </p:nvGrpSpPr>
          <p:grpSpPr>
            <a:xfrm>
              <a:off x="640053" y="1755070"/>
              <a:ext cx="543238" cy="220162"/>
              <a:chOff x="643238" y="1671943"/>
              <a:chExt cx="543238" cy="220162"/>
            </a:xfrm>
          </p:grpSpPr>
          <p:sp>
            <p:nvSpPr>
              <p:cNvPr id="41" name="Freeform 148">
                <a:extLst>
                  <a:ext uri="{FF2B5EF4-FFF2-40B4-BE49-F238E27FC236}">
                    <a16:creationId xmlns:a16="http://schemas.microsoft.com/office/drawing/2014/main" id="{650217AE-DCCC-488E-9C6B-1539ECCF6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553" y="1676503"/>
                <a:ext cx="201923" cy="215602"/>
              </a:xfrm>
              <a:custGeom>
                <a:avLst/>
                <a:gdLst>
                  <a:gd name="T0" fmla="*/ 0 w 130"/>
                  <a:gd name="T1" fmla="*/ 137 h 137"/>
                  <a:gd name="T2" fmla="*/ 130 w 130"/>
                  <a:gd name="T3" fmla="*/ 137 h 137"/>
                  <a:gd name="T4" fmla="*/ 127 w 130"/>
                  <a:gd name="T5" fmla="*/ 121 h 137"/>
                  <a:gd name="T6" fmla="*/ 97 w 130"/>
                  <a:gd name="T7" fmla="*/ 103 h 137"/>
                  <a:gd name="T8" fmla="*/ 97 w 130"/>
                  <a:gd name="T9" fmla="*/ 103 h 137"/>
                  <a:gd name="T10" fmla="*/ 84 w 130"/>
                  <a:gd name="T11" fmla="*/ 97 h 137"/>
                  <a:gd name="T12" fmla="*/ 80 w 130"/>
                  <a:gd name="T13" fmla="*/ 94 h 137"/>
                  <a:gd name="T14" fmla="*/ 85 w 130"/>
                  <a:gd name="T15" fmla="*/ 92 h 137"/>
                  <a:gd name="T16" fmla="*/ 101 w 130"/>
                  <a:gd name="T17" fmla="*/ 73 h 137"/>
                  <a:gd name="T18" fmla="*/ 91 w 130"/>
                  <a:gd name="T19" fmla="*/ 10 h 137"/>
                  <a:gd name="T20" fmla="*/ 91 w 130"/>
                  <a:gd name="T21" fmla="*/ 10 h 137"/>
                  <a:gd name="T22" fmla="*/ 89 w 130"/>
                  <a:gd name="T23" fmla="*/ 7 h 137"/>
                  <a:gd name="T24" fmla="*/ 67 w 130"/>
                  <a:gd name="T25" fmla="*/ 0 h 137"/>
                  <a:gd name="T26" fmla="*/ 64 w 130"/>
                  <a:gd name="T27" fmla="*/ 0 h 137"/>
                  <a:gd name="T28" fmla="*/ 42 w 130"/>
                  <a:gd name="T29" fmla="*/ 9 h 137"/>
                  <a:gd name="T30" fmla="*/ 39 w 130"/>
                  <a:gd name="T31" fmla="*/ 12 h 137"/>
                  <a:gd name="T32" fmla="*/ 39 w 130"/>
                  <a:gd name="T33" fmla="*/ 14 h 137"/>
                  <a:gd name="T34" fmla="*/ 31 w 130"/>
                  <a:gd name="T35" fmla="*/ 73 h 137"/>
                  <a:gd name="T36" fmla="*/ 47 w 130"/>
                  <a:gd name="T37" fmla="*/ 92 h 137"/>
                  <a:gd name="T38" fmla="*/ 51 w 130"/>
                  <a:gd name="T39" fmla="*/ 93 h 137"/>
                  <a:gd name="T40" fmla="*/ 48 w 130"/>
                  <a:gd name="T41" fmla="*/ 97 h 137"/>
                  <a:gd name="T42" fmla="*/ 34 w 130"/>
                  <a:gd name="T43" fmla="*/ 103 h 137"/>
                  <a:gd name="T44" fmla="*/ 3 w 130"/>
                  <a:gd name="T45" fmla="*/ 121 h 137"/>
                  <a:gd name="T46" fmla="*/ 0 w 130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37">
                    <a:moveTo>
                      <a:pt x="0" y="137"/>
                    </a:moveTo>
                    <a:cubicBezTo>
                      <a:pt x="130" y="137"/>
                      <a:pt x="130" y="137"/>
                      <a:pt x="130" y="137"/>
                    </a:cubicBezTo>
                    <a:cubicBezTo>
                      <a:pt x="129" y="130"/>
                      <a:pt x="128" y="124"/>
                      <a:pt x="127" y="121"/>
                    </a:cubicBezTo>
                    <a:cubicBezTo>
                      <a:pt x="124" y="111"/>
                      <a:pt x="115" y="106"/>
                      <a:pt x="97" y="103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5" y="103"/>
                      <a:pt x="88" y="101"/>
                      <a:pt x="84" y="97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5" y="92"/>
                      <a:pt x="85" y="92"/>
                      <a:pt x="85" y="92"/>
                    </a:cubicBezTo>
                    <a:cubicBezTo>
                      <a:pt x="89" y="91"/>
                      <a:pt x="99" y="86"/>
                      <a:pt x="101" y="73"/>
                    </a:cubicBezTo>
                    <a:cubicBezTo>
                      <a:pt x="101" y="73"/>
                      <a:pt x="104" y="27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4" y="2"/>
                      <a:pt x="77" y="0"/>
                      <a:pt x="6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5" y="0"/>
                      <a:pt x="47" y="3"/>
                      <a:pt x="42" y="9"/>
                    </a:cubicBezTo>
                    <a:cubicBezTo>
                      <a:pt x="41" y="10"/>
                      <a:pt x="40" y="11"/>
                      <a:pt x="39" y="12"/>
                    </a:cubicBezTo>
                    <a:cubicBezTo>
                      <a:pt x="39" y="13"/>
                      <a:pt x="39" y="13"/>
                      <a:pt x="39" y="14"/>
                    </a:cubicBezTo>
                    <a:cubicBezTo>
                      <a:pt x="29" y="33"/>
                      <a:pt x="31" y="73"/>
                      <a:pt x="31" y="73"/>
                    </a:cubicBezTo>
                    <a:cubicBezTo>
                      <a:pt x="33" y="86"/>
                      <a:pt x="43" y="91"/>
                      <a:pt x="47" y="92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4" y="101"/>
                      <a:pt x="36" y="103"/>
                      <a:pt x="34" y="103"/>
                    </a:cubicBezTo>
                    <a:cubicBezTo>
                      <a:pt x="16" y="106"/>
                      <a:pt x="6" y="112"/>
                      <a:pt x="3" y="121"/>
                    </a:cubicBezTo>
                    <a:cubicBezTo>
                      <a:pt x="1" y="124"/>
                      <a:pt x="1" y="130"/>
                      <a:pt x="0" y="1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49">
                <a:extLst>
                  <a:ext uri="{FF2B5EF4-FFF2-40B4-BE49-F238E27FC236}">
                    <a16:creationId xmlns:a16="http://schemas.microsoft.com/office/drawing/2014/main" id="{272BDECB-D313-4264-BC76-42AE35B88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904" y="1671943"/>
                <a:ext cx="179777" cy="220162"/>
              </a:xfrm>
              <a:custGeom>
                <a:avLst/>
                <a:gdLst>
                  <a:gd name="T0" fmla="*/ 113 w 116"/>
                  <a:gd name="T1" fmla="*/ 110 h 140"/>
                  <a:gd name="T2" fmla="*/ 81 w 116"/>
                  <a:gd name="T3" fmla="*/ 94 h 140"/>
                  <a:gd name="T4" fmla="*/ 73 w 116"/>
                  <a:gd name="T5" fmla="*/ 91 h 140"/>
                  <a:gd name="T6" fmla="*/ 71 w 116"/>
                  <a:gd name="T7" fmla="*/ 83 h 140"/>
                  <a:gd name="T8" fmla="*/ 77 w 116"/>
                  <a:gd name="T9" fmla="*/ 83 h 140"/>
                  <a:gd name="T10" fmla="*/ 87 w 116"/>
                  <a:gd name="T11" fmla="*/ 85 h 140"/>
                  <a:gd name="T12" fmla="*/ 86 w 116"/>
                  <a:gd name="T13" fmla="*/ 77 h 140"/>
                  <a:gd name="T14" fmla="*/ 98 w 116"/>
                  <a:gd name="T15" fmla="*/ 77 h 140"/>
                  <a:gd name="T16" fmla="*/ 91 w 116"/>
                  <a:gd name="T17" fmla="*/ 72 h 140"/>
                  <a:gd name="T18" fmla="*/ 99 w 116"/>
                  <a:gd name="T19" fmla="*/ 62 h 140"/>
                  <a:gd name="T20" fmla="*/ 92 w 116"/>
                  <a:gd name="T21" fmla="*/ 52 h 140"/>
                  <a:gd name="T22" fmla="*/ 73 w 116"/>
                  <a:gd name="T23" fmla="*/ 6 h 140"/>
                  <a:gd name="T24" fmla="*/ 58 w 116"/>
                  <a:gd name="T25" fmla="*/ 0 h 140"/>
                  <a:gd name="T26" fmla="*/ 44 w 116"/>
                  <a:gd name="T27" fmla="*/ 6 h 140"/>
                  <a:gd name="T28" fmla="*/ 24 w 116"/>
                  <a:gd name="T29" fmla="*/ 52 h 140"/>
                  <a:gd name="T30" fmla="*/ 17 w 116"/>
                  <a:gd name="T31" fmla="*/ 62 h 140"/>
                  <a:gd name="T32" fmla="*/ 25 w 116"/>
                  <a:gd name="T33" fmla="*/ 72 h 140"/>
                  <a:gd name="T34" fmla="*/ 18 w 116"/>
                  <a:gd name="T35" fmla="*/ 77 h 140"/>
                  <a:gd name="T36" fmla="*/ 30 w 116"/>
                  <a:gd name="T37" fmla="*/ 77 h 140"/>
                  <a:gd name="T38" fmla="*/ 30 w 116"/>
                  <a:gd name="T39" fmla="*/ 85 h 140"/>
                  <a:gd name="T40" fmla="*/ 39 w 116"/>
                  <a:gd name="T41" fmla="*/ 83 h 140"/>
                  <a:gd name="T42" fmla="*/ 46 w 116"/>
                  <a:gd name="T43" fmla="*/ 83 h 140"/>
                  <a:gd name="T44" fmla="*/ 43 w 116"/>
                  <a:gd name="T45" fmla="*/ 91 h 140"/>
                  <a:gd name="T46" fmla="*/ 35 w 116"/>
                  <a:gd name="T47" fmla="*/ 94 h 140"/>
                  <a:gd name="T48" fmla="*/ 3 w 116"/>
                  <a:gd name="T49" fmla="*/ 110 h 140"/>
                  <a:gd name="T50" fmla="*/ 2 w 116"/>
                  <a:gd name="T51" fmla="*/ 140 h 140"/>
                  <a:gd name="T52" fmla="*/ 3 w 116"/>
                  <a:gd name="T53" fmla="*/ 140 h 140"/>
                  <a:gd name="T54" fmla="*/ 21 w 116"/>
                  <a:gd name="T55" fmla="*/ 140 h 140"/>
                  <a:gd name="T56" fmla="*/ 54 w 116"/>
                  <a:gd name="T57" fmla="*/ 140 h 140"/>
                  <a:gd name="T58" fmla="*/ 58 w 116"/>
                  <a:gd name="T59" fmla="*/ 140 h 140"/>
                  <a:gd name="T60" fmla="*/ 63 w 116"/>
                  <a:gd name="T61" fmla="*/ 140 h 140"/>
                  <a:gd name="T62" fmla="*/ 95 w 116"/>
                  <a:gd name="T63" fmla="*/ 140 h 140"/>
                  <a:gd name="T64" fmla="*/ 114 w 116"/>
                  <a:gd name="T65" fmla="*/ 140 h 140"/>
                  <a:gd name="T66" fmla="*/ 114 w 116"/>
                  <a:gd name="T67" fmla="*/ 140 h 140"/>
                  <a:gd name="T68" fmla="*/ 113 w 116"/>
                  <a:gd name="T69" fmla="*/ 11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6" h="140">
                    <a:moveTo>
                      <a:pt x="113" y="110"/>
                    </a:moveTo>
                    <a:cubicBezTo>
                      <a:pt x="110" y="102"/>
                      <a:pt x="96" y="96"/>
                      <a:pt x="81" y="94"/>
                    </a:cubicBezTo>
                    <a:cubicBezTo>
                      <a:pt x="80" y="94"/>
                      <a:pt x="76" y="93"/>
                      <a:pt x="73" y="91"/>
                    </a:cubicBezTo>
                    <a:cubicBezTo>
                      <a:pt x="73" y="89"/>
                      <a:pt x="71" y="85"/>
                      <a:pt x="71" y="83"/>
                    </a:cubicBezTo>
                    <a:cubicBezTo>
                      <a:pt x="71" y="83"/>
                      <a:pt x="77" y="83"/>
                      <a:pt x="77" y="83"/>
                    </a:cubicBezTo>
                    <a:cubicBezTo>
                      <a:pt x="80" y="84"/>
                      <a:pt x="84" y="85"/>
                      <a:pt x="87" y="85"/>
                    </a:cubicBezTo>
                    <a:cubicBezTo>
                      <a:pt x="87" y="85"/>
                      <a:pt x="82" y="80"/>
                      <a:pt x="86" y="77"/>
                    </a:cubicBezTo>
                    <a:cubicBezTo>
                      <a:pt x="89" y="78"/>
                      <a:pt x="94" y="79"/>
                      <a:pt x="98" y="77"/>
                    </a:cubicBezTo>
                    <a:cubicBezTo>
                      <a:pt x="98" y="77"/>
                      <a:pt x="92" y="76"/>
                      <a:pt x="91" y="72"/>
                    </a:cubicBezTo>
                    <a:cubicBezTo>
                      <a:pt x="96" y="70"/>
                      <a:pt x="98" y="67"/>
                      <a:pt x="99" y="62"/>
                    </a:cubicBezTo>
                    <a:cubicBezTo>
                      <a:pt x="94" y="66"/>
                      <a:pt x="93" y="56"/>
                      <a:pt x="92" y="52"/>
                    </a:cubicBezTo>
                    <a:cubicBezTo>
                      <a:pt x="92" y="34"/>
                      <a:pt x="87" y="18"/>
                      <a:pt x="73" y="6"/>
                    </a:cubicBezTo>
                    <a:cubicBezTo>
                      <a:pt x="68" y="2"/>
                      <a:pt x="64" y="0"/>
                      <a:pt x="58" y="0"/>
                    </a:cubicBezTo>
                    <a:cubicBezTo>
                      <a:pt x="52" y="0"/>
                      <a:pt x="48" y="2"/>
                      <a:pt x="44" y="6"/>
                    </a:cubicBezTo>
                    <a:cubicBezTo>
                      <a:pt x="30" y="18"/>
                      <a:pt x="25" y="34"/>
                      <a:pt x="24" y="52"/>
                    </a:cubicBezTo>
                    <a:cubicBezTo>
                      <a:pt x="24" y="56"/>
                      <a:pt x="22" y="66"/>
                      <a:pt x="17" y="62"/>
                    </a:cubicBezTo>
                    <a:cubicBezTo>
                      <a:pt x="19" y="67"/>
                      <a:pt x="20" y="70"/>
                      <a:pt x="25" y="72"/>
                    </a:cubicBezTo>
                    <a:cubicBezTo>
                      <a:pt x="24" y="76"/>
                      <a:pt x="18" y="77"/>
                      <a:pt x="18" y="77"/>
                    </a:cubicBezTo>
                    <a:cubicBezTo>
                      <a:pt x="22" y="79"/>
                      <a:pt x="27" y="78"/>
                      <a:pt x="30" y="77"/>
                    </a:cubicBezTo>
                    <a:cubicBezTo>
                      <a:pt x="34" y="80"/>
                      <a:pt x="29" y="85"/>
                      <a:pt x="30" y="85"/>
                    </a:cubicBezTo>
                    <a:cubicBezTo>
                      <a:pt x="32" y="85"/>
                      <a:pt x="36" y="84"/>
                      <a:pt x="39" y="83"/>
                    </a:cubicBezTo>
                    <a:cubicBezTo>
                      <a:pt x="40" y="83"/>
                      <a:pt x="46" y="83"/>
                      <a:pt x="46" y="83"/>
                    </a:cubicBezTo>
                    <a:cubicBezTo>
                      <a:pt x="45" y="85"/>
                      <a:pt x="43" y="89"/>
                      <a:pt x="43" y="91"/>
                    </a:cubicBezTo>
                    <a:cubicBezTo>
                      <a:pt x="41" y="93"/>
                      <a:pt x="36" y="94"/>
                      <a:pt x="35" y="94"/>
                    </a:cubicBezTo>
                    <a:cubicBezTo>
                      <a:pt x="20" y="96"/>
                      <a:pt x="6" y="102"/>
                      <a:pt x="3" y="110"/>
                    </a:cubicBezTo>
                    <a:cubicBezTo>
                      <a:pt x="0" y="118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3" y="140"/>
                    </a:cubicBezTo>
                    <a:cubicBezTo>
                      <a:pt x="3" y="140"/>
                      <a:pt x="3" y="140"/>
                      <a:pt x="21" y="140"/>
                    </a:cubicBezTo>
                    <a:cubicBezTo>
                      <a:pt x="21" y="140"/>
                      <a:pt x="21" y="140"/>
                      <a:pt x="54" y="140"/>
                    </a:cubicBezTo>
                    <a:cubicBezTo>
                      <a:pt x="54" y="140"/>
                      <a:pt x="54" y="140"/>
                      <a:pt x="58" y="140"/>
                    </a:cubicBezTo>
                    <a:cubicBezTo>
                      <a:pt x="63" y="140"/>
                      <a:pt x="63" y="140"/>
                      <a:pt x="63" y="140"/>
                    </a:cubicBezTo>
                    <a:cubicBezTo>
                      <a:pt x="95" y="140"/>
                      <a:pt x="95" y="140"/>
                      <a:pt x="95" y="140"/>
                    </a:cubicBez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15" y="140"/>
                      <a:pt x="116" y="118"/>
                      <a:pt x="113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50">
                <a:extLst>
                  <a:ext uri="{FF2B5EF4-FFF2-40B4-BE49-F238E27FC236}">
                    <a16:creationId xmlns:a16="http://schemas.microsoft.com/office/drawing/2014/main" id="{99D3D0E6-A15F-41B0-B3DC-B81318175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38" y="1678457"/>
                <a:ext cx="216905" cy="213648"/>
              </a:xfrm>
              <a:custGeom>
                <a:avLst/>
                <a:gdLst>
                  <a:gd name="T0" fmla="*/ 138 w 140"/>
                  <a:gd name="T1" fmla="*/ 124 h 136"/>
                  <a:gd name="T2" fmla="*/ 104 w 140"/>
                  <a:gd name="T3" fmla="*/ 103 h 136"/>
                  <a:gd name="T4" fmla="*/ 94 w 140"/>
                  <a:gd name="T5" fmla="*/ 99 h 136"/>
                  <a:gd name="T6" fmla="*/ 94 w 140"/>
                  <a:gd name="T7" fmla="*/ 100 h 136"/>
                  <a:gd name="T8" fmla="*/ 91 w 140"/>
                  <a:gd name="T9" fmla="*/ 90 h 136"/>
                  <a:gd name="T10" fmla="*/ 98 w 140"/>
                  <a:gd name="T11" fmla="*/ 71 h 136"/>
                  <a:gd name="T12" fmla="*/ 102 w 140"/>
                  <a:gd name="T13" fmla="*/ 61 h 136"/>
                  <a:gd name="T14" fmla="*/ 105 w 140"/>
                  <a:gd name="T15" fmla="*/ 45 h 136"/>
                  <a:gd name="T16" fmla="*/ 99 w 140"/>
                  <a:gd name="T17" fmla="*/ 15 h 136"/>
                  <a:gd name="T18" fmla="*/ 81 w 140"/>
                  <a:gd name="T19" fmla="*/ 6 h 136"/>
                  <a:gd name="T20" fmla="*/ 72 w 140"/>
                  <a:gd name="T21" fmla="*/ 4 h 136"/>
                  <a:gd name="T22" fmla="*/ 72 w 140"/>
                  <a:gd name="T23" fmla="*/ 4 h 136"/>
                  <a:gd name="T24" fmla="*/ 75 w 140"/>
                  <a:gd name="T25" fmla="*/ 2 h 136"/>
                  <a:gd name="T26" fmla="*/ 76 w 140"/>
                  <a:gd name="T27" fmla="*/ 2 h 136"/>
                  <a:gd name="T28" fmla="*/ 66 w 140"/>
                  <a:gd name="T29" fmla="*/ 4 h 136"/>
                  <a:gd name="T30" fmla="*/ 67 w 140"/>
                  <a:gd name="T31" fmla="*/ 0 h 136"/>
                  <a:gd name="T32" fmla="*/ 63 w 140"/>
                  <a:gd name="T33" fmla="*/ 6 h 136"/>
                  <a:gd name="T34" fmla="*/ 41 w 140"/>
                  <a:gd name="T35" fmla="*/ 15 h 136"/>
                  <a:gd name="T36" fmla="*/ 35 w 140"/>
                  <a:gd name="T37" fmla="*/ 45 h 136"/>
                  <a:gd name="T38" fmla="*/ 39 w 140"/>
                  <a:gd name="T39" fmla="*/ 61 h 136"/>
                  <a:gd name="T40" fmla="*/ 42 w 140"/>
                  <a:gd name="T41" fmla="*/ 71 h 136"/>
                  <a:gd name="T42" fmla="*/ 49 w 140"/>
                  <a:gd name="T43" fmla="*/ 90 h 136"/>
                  <a:gd name="T44" fmla="*/ 46 w 140"/>
                  <a:gd name="T45" fmla="*/ 100 h 136"/>
                  <a:gd name="T46" fmla="*/ 46 w 140"/>
                  <a:gd name="T47" fmla="*/ 99 h 136"/>
                  <a:gd name="T48" fmla="*/ 36 w 140"/>
                  <a:gd name="T49" fmla="*/ 103 h 136"/>
                  <a:gd name="T50" fmla="*/ 3 w 140"/>
                  <a:gd name="T51" fmla="*/ 124 h 136"/>
                  <a:gd name="T52" fmla="*/ 0 w 140"/>
                  <a:gd name="T53" fmla="*/ 136 h 136"/>
                  <a:gd name="T54" fmla="*/ 70 w 140"/>
                  <a:gd name="T55" fmla="*/ 136 h 136"/>
                  <a:gd name="T56" fmla="*/ 70 w 140"/>
                  <a:gd name="T57" fmla="*/ 136 h 136"/>
                  <a:gd name="T58" fmla="*/ 140 w 140"/>
                  <a:gd name="T59" fmla="*/ 136 h 136"/>
                  <a:gd name="T60" fmla="*/ 138 w 140"/>
                  <a:gd name="T61" fmla="*/ 12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" h="136">
                    <a:moveTo>
                      <a:pt x="138" y="124"/>
                    </a:moveTo>
                    <a:cubicBezTo>
                      <a:pt x="134" y="113"/>
                      <a:pt x="124" y="106"/>
                      <a:pt x="104" y="103"/>
                    </a:cubicBezTo>
                    <a:cubicBezTo>
                      <a:pt x="103" y="103"/>
                      <a:pt x="97" y="102"/>
                      <a:pt x="94" y="99"/>
                    </a:cubicBezTo>
                    <a:cubicBezTo>
                      <a:pt x="94" y="99"/>
                      <a:pt x="94" y="99"/>
                      <a:pt x="94" y="100"/>
                    </a:cubicBezTo>
                    <a:cubicBezTo>
                      <a:pt x="94" y="100"/>
                      <a:pt x="92" y="96"/>
                      <a:pt x="91" y="90"/>
                    </a:cubicBezTo>
                    <a:cubicBezTo>
                      <a:pt x="94" y="85"/>
                      <a:pt x="96" y="79"/>
                      <a:pt x="98" y="71"/>
                    </a:cubicBezTo>
                    <a:cubicBezTo>
                      <a:pt x="98" y="71"/>
                      <a:pt x="101" y="64"/>
                      <a:pt x="102" y="61"/>
                    </a:cubicBezTo>
                    <a:cubicBezTo>
                      <a:pt x="102" y="61"/>
                      <a:pt x="109" y="45"/>
                      <a:pt x="105" y="45"/>
                    </a:cubicBezTo>
                    <a:cubicBezTo>
                      <a:pt x="106" y="41"/>
                      <a:pt x="107" y="23"/>
                      <a:pt x="99" y="15"/>
                    </a:cubicBezTo>
                    <a:cubicBezTo>
                      <a:pt x="95" y="11"/>
                      <a:pt x="90" y="7"/>
                      <a:pt x="81" y="6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4" y="0"/>
                      <a:pt x="68" y="2"/>
                      <a:pt x="66" y="4"/>
                    </a:cubicBezTo>
                    <a:cubicBezTo>
                      <a:pt x="66" y="3"/>
                      <a:pt x="66" y="1"/>
                      <a:pt x="67" y="0"/>
                    </a:cubicBezTo>
                    <a:cubicBezTo>
                      <a:pt x="64" y="1"/>
                      <a:pt x="63" y="3"/>
                      <a:pt x="63" y="6"/>
                    </a:cubicBezTo>
                    <a:cubicBezTo>
                      <a:pt x="50" y="5"/>
                      <a:pt x="46" y="11"/>
                      <a:pt x="41" y="15"/>
                    </a:cubicBezTo>
                    <a:cubicBezTo>
                      <a:pt x="33" y="23"/>
                      <a:pt x="34" y="41"/>
                      <a:pt x="35" y="45"/>
                    </a:cubicBezTo>
                    <a:cubicBezTo>
                      <a:pt x="31" y="45"/>
                      <a:pt x="38" y="61"/>
                      <a:pt x="39" y="61"/>
                    </a:cubicBezTo>
                    <a:cubicBezTo>
                      <a:pt x="39" y="64"/>
                      <a:pt x="42" y="71"/>
                      <a:pt x="42" y="71"/>
                    </a:cubicBezTo>
                    <a:cubicBezTo>
                      <a:pt x="44" y="79"/>
                      <a:pt x="46" y="85"/>
                      <a:pt x="49" y="90"/>
                    </a:cubicBezTo>
                    <a:cubicBezTo>
                      <a:pt x="48" y="96"/>
                      <a:pt x="46" y="100"/>
                      <a:pt x="46" y="100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3" y="102"/>
                      <a:pt x="37" y="103"/>
                      <a:pt x="36" y="103"/>
                    </a:cubicBezTo>
                    <a:cubicBezTo>
                      <a:pt x="16" y="106"/>
                      <a:pt x="7" y="113"/>
                      <a:pt x="3" y="124"/>
                    </a:cubicBezTo>
                    <a:cubicBezTo>
                      <a:pt x="1" y="127"/>
                      <a:pt x="1" y="131"/>
                      <a:pt x="0" y="136"/>
                    </a:cubicBezTo>
                    <a:cubicBezTo>
                      <a:pt x="70" y="136"/>
                      <a:pt x="70" y="136"/>
                      <a:pt x="70" y="136"/>
                    </a:cubicBezTo>
                    <a:cubicBezTo>
                      <a:pt x="70" y="136"/>
                      <a:pt x="70" y="136"/>
                      <a:pt x="70" y="13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40" y="131"/>
                      <a:pt x="139" y="127"/>
                      <a:pt x="138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720385F-6364-4F87-AC57-B15BA4D2D656}"/>
              </a:ext>
            </a:extLst>
          </p:cNvPr>
          <p:cNvSpPr txBox="1">
            <a:spLocks/>
          </p:cNvSpPr>
          <p:nvPr/>
        </p:nvSpPr>
        <p:spPr>
          <a:xfrm>
            <a:off x="1091952" y="4786996"/>
            <a:ext cx="10551529" cy="900000"/>
          </a:xfrm>
          <a:prstGeom prst="roundRect">
            <a:avLst>
              <a:gd name="adj" fmla="val 7333"/>
            </a:avLst>
          </a:prstGeom>
          <a:ln w="19050">
            <a:solidFill>
              <a:schemeClr val="bg2"/>
            </a:solidFill>
          </a:ln>
        </p:spPr>
        <p:txBody>
          <a:bodyPr vert="horz" lIns="216000" tIns="0" rIns="216000" bIns="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1600" dirty="0"/>
              <a:t>Exposure to RV and MPV may promote the development of allergic asthma in children and these </a:t>
            </a:r>
            <a:r>
              <a:rPr lang="en-GB" sz="1600"/>
              <a:t>viral insults were </a:t>
            </a:r>
            <a:r>
              <a:rPr lang="en-GB" sz="1600" dirty="0"/>
              <a:t>associated with increased AHR as measured by methacholine</a:t>
            </a:r>
            <a:r>
              <a:rPr lang="en-GB" sz="1600" baseline="30000" dirty="0"/>
              <a:t>9</a:t>
            </a:r>
            <a:endParaRPr lang="en-GB" sz="16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8A5CD2-E485-49BF-B86D-07C1E8C60223}"/>
              </a:ext>
            </a:extLst>
          </p:cNvPr>
          <p:cNvGrpSpPr/>
          <p:nvPr/>
        </p:nvGrpSpPr>
        <p:grpSpPr>
          <a:xfrm>
            <a:off x="547688" y="4876996"/>
            <a:ext cx="727969" cy="720000"/>
            <a:chOff x="547688" y="4879359"/>
            <a:chExt cx="727969" cy="72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C7BF1A3-E92F-4DC0-A7A7-6E8BA5D66554}"/>
                </a:ext>
              </a:extLst>
            </p:cNvPr>
            <p:cNvSpPr/>
            <p:nvPr/>
          </p:nvSpPr>
          <p:spPr>
            <a:xfrm>
              <a:off x="547688" y="4879359"/>
              <a:ext cx="727969" cy="72000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Graphic 46" descr="Germ with solid fill">
              <a:extLst>
                <a:ext uri="{FF2B5EF4-FFF2-40B4-BE49-F238E27FC236}">
                  <a16:creationId xmlns:a16="http://schemas.microsoft.com/office/drawing/2014/main" id="{46C4BADC-B62E-483F-8B14-22969A51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257" y="4982944"/>
              <a:ext cx="512831" cy="512831"/>
            </a:xfrm>
            <a:prstGeom prst="rect">
              <a:avLst/>
            </a:prstGeom>
          </p:spPr>
        </p:pic>
      </p:grp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821C3A72-6D90-45C8-937A-6CBCEEDD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3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52B8-73FA-4E67-9390-46AE049B5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3186000"/>
            <a:ext cx="6480000" cy="1800000"/>
          </a:xfrm>
        </p:spPr>
        <p:txBody>
          <a:bodyPr/>
          <a:lstStyle/>
          <a:p>
            <a:r>
              <a:rPr lang="en-GB"/>
              <a:t>Complexity of severe asthma</a:t>
            </a:r>
          </a:p>
        </p:txBody>
      </p:sp>
    </p:spTree>
    <p:extLst>
      <p:ext uri="{BB962C8B-B14F-4D97-AF65-F5344CB8AC3E}">
        <p14:creationId xmlns:p14="http://schemas.microsoft.com/office/powerpoint/2010/main" val="182237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74BB640C-998E-4E02-88D9-3B0F0C4B3C0E}"/>
              </a:ext>
            </a:extLst>
          </p:cNvPr>
          <p:cNvSpPr txBox="1"/>
          <p:nvPr/>
        </p:nvSpPr>
        <p:spPr>
          <a:xfrm>
            <a:off x="5907885" y="4717748"/>
            <a:ext cx="13414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NSAID hypersensitivity and/or nasal polyps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DE9006-7FBB-4BDE-AF47-C9F6B161DB7A}"/>
              </a:ext>
            </a:extLst>
          </p:cNvPr>
          <p:cNvSpPr txBox="1"/>
          <p:nvPr/>
        </p:nvSpPr>
        <p:spPr>
          <a:xfrm>
            <a:off x="6968335" y="4717748"/>
            <a:ext cx="1341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AERD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93677"/>
            <a:ext cx="11095037" cy="720725"/>
          </a:xfrm>
        </p:spPr>
        <p:txBody>
          <a:bodyPr/>
          <a:lstStyle/>
          <a:p>
            <a:r>
              <a:rPr lang="en-GB" sz="2000"/>
              <a:t>Role of allergy in the pathogenesis of severe uncontrolled asthma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B7C267-76D9-43AB-9BDC-D73296163D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AERD, aspirin-exacerbated respiratory disease; LC-MS, liquid chromatography coupled to mass spectrometry; LPC, </a:t>
            </a:r>
            <a:r>
              <a:rPr lang="en-GB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lysophosphatidylcholine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; NSAID, non-steroidal anti-inflammatory drug </a:t>
            </a:r>
            <a:b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</a:b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Delgado-</a:t>
            </a:r>
            <a:r>
              <a:rPr lang="en-GB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Dolset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 M, et al. Poster 001865 presented at EAACI 2022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5724E3-03A5-4EF9-BA31-7E38EE92513D}"/>
              </a:ext>
            </a:extLst>
          </p:cNvPr>
          <p:cNvSpPr/>
          <p:nvPr/>
        </p:nvSpPr>
        <p:spPr>
          <a:xfrm>
            <a:off x="8471288" y="1376363"/>
            <a:ext cx="3168000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Delgado-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Dolset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M.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Universidad San Pablo CEU,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Madrid, Spain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12333-27BE-4AAF-99FD-86E92DF73915}"/>
              </a:ext>
            </a:extLst>
          </p:cNvPr>
          <p:cNvSpPr txBox="1">
            <a:spLocks/>
          </p:cNvSpPr>
          <p:nvPr/>
        </p:nvSpPr>
        <p:spPr>
          <a:xfrm>
            <a:off x="547688" y="1382632"/>
            <a:ext cx="7785821" cy="1101956"/>
          </a:xfrm>
          <a:prstGeom prst="roundRect">
            <a:avLst>
              <a:gd name="adj" fmla="val 5989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Baseline characteristics for patients with uncontrolled house dust mite-allergic asthma (n=11)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 uncontrolled, non-allergic asthma (n=17) were compared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Metabolomic analysis of serum samples by LC-MS with hierarchical clustering analysis was used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to determine signals that were significantly different between the two groups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24434-7B17-44C8-B3D9-B09461415055}"/>
              </a:ext>
            </a:extLst>
          </p:cNvPr>
          <p:cNvSpPr txBox="1">
            <a:spLocks/>
          </p:cNvSpPr>
          <p:nvPr/>
        </p:nvSpPr>
        <p:spPr>
          <a:xfrm>
            <a:off x="547688" y="2559535"/>
            <a:ext cx="7785821" cy="2709763"/>
          </a:xfrm>
          <a:prstGeom prst="roundRect">
            <a:avLst>
              <a:gd name="adj" fmla="val 2436"/>
            </a:avLst>
          </a:prstGeom>
          <a:ln w="19050">
            <a:solidFill>
              <a:schemeClr val="bg2"/>
            </a:solidFill>
          </a:ln>
        </p:spPr>
        <p:txBody>
          <a:bodyPr vert="horz" lIns="72000" tIns="36000" rIns="5580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Baseline characteristics were different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between allergic and non-allergic patients; those in the non-allergic group were typically older, with a higher age of asthma onset, and were more likely to have NSAID hypersensitivity, nasal polyps or AERD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6BF819F-AA6D-4B79-BDED-0D92E92FE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389906"/>
              </p:ext>
            </p:extLst>
          </p:nvPr>
        </p:nvGraphicFramePr>
        <p:xfrm>
          <a:off x="5260504" y="2869237"/>
          <a:ext cx="3168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2441C7-2408-448E-BC50-545E6B3CE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389043"/>
              </p:ext>
            </p:extLst>
          </p:nvPr>
        </p:nvGraphicFramePr>
        <p:xfrm>
          <a:off x="2367620" y="2871744"/>
          <a:ext cx="3168000" cy="234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D3AC86E-BC65-4E42-A3ED-5EB5CAA05270}"/>
              </a:ext>
            </a:extLst>
          </p:cNvPr>
          <p:cNvSpPr txBox="1"/>
          <p:nvPr/>
        </p:nvSpPr>
        <p:spPr>
          <a:xfrm>
            <a:off x="3507204" y="2756957"/>
            <a:ext cx="5552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P&lt;0.05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33D19E-CFB7-4FC7-BCE0-776A8E3C0456}"/>
              </a:ext>
            </a:extLst>
          </p:cNvPr>
          <p:cNvSpPr txBox="1"/>
          <p:nvPr/>
        </p:nvSpPr>
        <p:spPr>
          <a:xfrm>
            <a:off x="4527579" y="3531019"/>
            <a:ext cx="6075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P&lt;0.001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6D6667-B5EE-427C-935D-E348236940FC}"/>
              </a:ext>
            </a:extLst>
          </p:cNvPr>
          <p:cNvSpPr/>
          <p:nvPr/>
        </p:nvSpPr>
        <p:spPr>
          <a:xfrm>
            <a:off x="6658371" y="2867592"/>
            <a:ext cx="100800" cy="100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9D8DD3-63D2-48E6-8E48-01703C09A80E}"/>
              </a:ext>
            </a:extLst>
          </p:cNvPr>
          <p:cNvSpPr txBox="1"/>
          <p:nvPr/>
        </p:nvSpPr>
        <p:spPr>
          <a:xfrm>
            <a:off x="6712098" y="2787187"/>
            <a:ext cx="6273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Allergic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C323ED-C248-4D26-8384-2A5633AB75D4}"/>
              </a:ext>
            </a:extLst>
          </p:cNvPr>
          <p:cNvSpPr/>
          <p:nvPr/>
        </p:nvSpPr>
        <p:spPr>
          <a:xfrm>
            <a:off x="7365116" y="2867321"/>
            <a:ext cx="101342" cy="1013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CAC599-497E-4E6F-B448-161A69190E2E}"/>
              </a:ext>
            </a:extLst>
          </p:cNvPr>
          <p:cNvSpPr txBox="1"/>
          <p:nvPr/>
        </p:nvSpPr>
        <p:spPr>
          <a:xfrm>
            <a:off x="7422510" y="2791034"/>
            <a:ext cx="863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Non-allergic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FE9DA2-D01E-429F-B12E-2CBF8E449478}"/>
              </a:ext>
            </a:extLst>
          </p:cNvPr>
          <p:cNvSpPr txBox="1"/>
          <p:nvPr/>
        </p:nvSpPr>
        <p:spPr>
          <a:xfrm>
            <a:off x="3251200" y="2569652"/>
            <a:ext cx="4977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Baseline characteristics for allergic and non-allergic patients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5EC1F5E-B24F-4139-A398-698449130146}"/>
              </a:ext>
            </a:extLst>
          </p:cNvPr>
          <p:cNvSpPr txBox="1">
            <a:spLocks/>
          </p:cNvSpPr>
          <p:nvPr/>
        </p:nvSpPr>
        <p:spPr>
          <a:xfrm>
            <a:off x="8469856" y="2559536"/>
            <a:ext cx="3169432" cy="2709763"/>
          </a:xfrm>
          <a:prstGeom prst="roundRect">
            <a:avLst>
              <a:gd name="adj" fmla="val 2436"/>
            </a:avLst>
          </a:prstGeom>
          <a:ln w="19050">
            <a:solidFill>
              <a:schemeClr val="bg2"/>
            </a:solidFill>
          </a:ln>
        </p:spPr>
        <p:txBody>
          <a:bodyPr vert="horz" lIns="72000" tIns="36000" rIns="216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Overall, 52 signals were significantly (P&lt;0.05) different between the allergic and non-allergic groups</a:t>
            </a:r>
          </a:p>
          <a:p>
            <a:pPr marL="361950" lvl="1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Of which, 51 were increased in the allergic group with one (deoxycholic acid) being decreased</a:t>
            </a:r>
          </a:p>
          <a:p>
            <a:pPr marL="180975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</a:rPr>
              <a:t>Relevant metabolites significantly (P&lt;0.05) elevated in the allergic group included </a:t>
            </a:r>
            <a:r>
              <a:rPr lang="en-GB" sz="1400"/>
              <a:t>LPC 22:5, LPC 18:2, </a:t>
            </a:r>
            <a:br>
              <a:rPr lang="en-GB" sz="1400"/>
            </a:br>
            <a:r>
              <a:rPr lang="en-GB" sz="1400"/>
              <a:t>LPC 20:4 and LPC 18:3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B15B26-2585-4357-B694-E490566F4E45}"/>
              </a:ext>
            </a:extLst>
          </p:cNvPr>
          <p:cNvGrpSpPr/>
          <p:nvPr/>
        </p:nvGrpSpPr>
        <p:grpSpPr>
          <a:xfrm>
            <a:off x="4681109" y="3750027"/>
            <a:ext cx="300466" cy="575998"/>
            <a:chOff x="4717473" y="3746042"/>
            <a:chExt cx="360000" cy="593880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DBA3B130-B1DD-444B-B40F-E149D4666CA2}"/>
                </a:ext>
              </a:extLst>
            </p:cNvPr>
            <p:cNvSpPr/>
            <p:nvPr/>
          </p:nvSpPr>
          <p:spPr>
            <a:xfrm rot="16200000">
              <a:off x="4861473" y="3602042"/>
              <a:ext cx="72000" cy="360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3AA617-7A18-4394-8697-905B3F98EBFF}"/>
                </a:ext>
              </a:extLst>
            </p:cNvPr>
            <p:cNvCxnSpPr>
              <a:cxnSpLocks/>
            </p:cNvCxnSpPr>
            <p:nvPr/>
          </p:nvCxnSpPr>
          <p:spPr>
            <a:xfrm>
              <a:off x="4717473" y="3818044"/>
              <a:ext cx="0" cy="5218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BBB4EA3D-FAD3-457E-A705-DD818FBFB208}"/>
              </a:ext>
            </a:extLst>
          </p:cNvPr>
          <p:cNvSpPr/>
          <p:nvPr/>
        </p:nvSpPr>
        <p:spPr>
          <a:xfrm rot="16200000">
            <a:off x="3749378" y="2854987"/>
            <a:ext cx="69832" cy="299062"/>
          </a:xfrm>
          <a:prstGeom prst="righ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00D748-57D0-4B28-9D6D-09C3CD61EF8E}"/>
              </a:ext>
            </a:extLst>
          </p:cNvPr>
          <p:cNvCxnSpPr>
            <a:cxnSpLocks/>
          </p:cNvCxnSpPr>
          <p:nvPr/>
        </p:nvCxnSpPr>
        <p:spPr>
          <a:xfrm>
            <a:off x="3634763" y="3039436"/>
            <a:ext cx="0" cy="28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6FF5DD9-8D8E-444D-9051-243EF2CF17EA}"/>
              </a:ext>
            </a:extLst>
          </p:cNvPr>
          <p:cNvSpPr txBox="1">
            <a:spLocks/>
          </p:cNvSpPr>
          <p:nvPr/>
        </p:nvSpPr>
        <p:spPr>
          <a:xfrm>
            <a:off x="547688" y="536480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Patients with allergic and non-allergic asthma differ in baseline characteristics and metabolic profiles, </a:t>
            </a:r>
            <a:br>
              <a:rPr lang="en-GB" sz="1600" i="1">
                <a:solidFill>
                  <a:schemeClr val="bg1"/>
                </a:solidFill>
              </a:rPr>
            </a:br>
            <a:r>
              <a:rPr lang="en-GB" sz="1600" i="1">
                <a:solidFill>
                  <a:schemeClr val="bg1"/>
                </a:solidFill>
              </a:rPr>
              <a:t>suggesting differences in inflammatory status and disease mechanism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91FFDC0-B0C8-456A-B1AD-4F2CBE20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2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88912"/>
            <a:ext cx="11095037" cy="720725"/>
          </a:xfrm>
        </p:spPr>
        <p:txBody>
          <a:bodyPr anchor="b" anchorCtr="0"/>
          <a:lstStyle/>
          <a:p>
            <a:r>
              <a:rPr lang="en-GB" sz="2000"/>
              <a:t>Phenotypic and genetic analyses of non-atopic asthma, atopic asthma </a:t>
            </a:r>
            <a:br>
              <a:rPr lang="en-GB" sz="2000"/>
            </a:br>
            <a:r>
              <a:rPr lang="en-GB" sz="2000"/>
              <a:t>with fungal or non-fungal sensitization identify shared and </a:t>
            </a:r>
            <a:br>
              <a:rPr lang="en-GB" sz="2000"/>
            </a:br>
            <a:r>
              <a:rPr lang="en-GB" sz="2000"/>
              <a:t>distinct characteristics in children and adults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FD46ABF-77C2-43FB-B21B-54474A0AD3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*According to ATS-ERS definition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AAFS, atopic asthma with fungal sensitisation; AANFS, atopic asthma with non-fungal sensitisation; AHR, airway hyperresponsiveness; </a:t>
            </a:r>
            <a:r>
              <a:rPr lang="en-GB">
                <a:solidFill>
                  <a:srgbClr val="656665"/>
                </a:solidFill>
              </a:rPr>
              <a:t>ATS-ERS, American Thoracic Society-European Respiratory Society;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 BD, bronchodilator; Eos, eosinophils; </a:t>
            </a:r>
            <a:r>
              <a:rPr lang="en-GB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FeNO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, fractional exhaled nitric oxide; FEV</a:t>
            </a:r>
            <a:r>
              <a:rPr lang="en-GB" b="0" i="0" baseline="-2500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, forced expiratory volume in 1 second; </a:t>
            </a:r>
            <a:r>
              <a:rPr lang="en-GB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IgE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, immunoglobulin E; IL, interleukin; NAA, non-atopic asthma; </a:t>
            </a:r>
            <a:b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</a:b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OCS, oral corticosteroid(s); SNP, single nucleotide polymorphism; T2, type 2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Li X, et al. Poster 000315 presented at EAACI 2022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5724E3-03A5-4EF9-BA31-7E38EE92513D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 X.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1100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</a:t>
            </a:r>
            <a:r>
              <a:rPr lang="en-GB" sz="11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Arizona, Tucson, USA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12333-27BE-4AAF-99FD-86E92DF73915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5584" cy="693087"/>
          </a:xfrm>
          <a:prstGeom prst="roundRect">
            <a:avLst>
              <a:gd name="adj" fmla="val 9523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</a:rPr>
              <a:t>Characteristics of adults and children (6–18 years) with non-atopic asthma (NAA) (n=225 and n=41 for adults and children, respectively), atopic asthma with fungal sensitisation (AAFS) (n=436 and n=149) or atopic asthma with non-fungal sensitisation (AANFS) (n=692 and n=135) were compared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24434-7B17-44C8-B3D9-B09461415055}"/>
              </a:ext>
            </a:extLst>
          </p:cNvPr>
          <p:cNvSpPr txBox="1">
            <a:spLocks/>
          </p:cNvSpPr>
          <p:nvPr/>
        </p:nvSpPr>
        <p:spPr>
          <a:xfrm>
            <a:off x="547687" y="2172263"/>
            <a:ext cx="11091600" cy="3096000"/>
          </a:xfrm>
          <a:prstGeom prst="roundRect">
            <a:avLst>
              <a:gd name="adj" fmla="val 2132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5616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AHR and total </a:t>
            </a:r>
            <a:r>
              <a:rPr kumimoji="0" lang="en-GB" sz="140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IgE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levels increased from NAA to AANFS and to AAFS</a:t>
            </a:r>
          </a:p>
          <a:p>
            <a:pPr marL="180975" lvl="0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children, T2 biomarkers (</a:t>
            </a:r>
            <a:r>
              <a:rPr kumimoji="0" lang="en-GB" sz="140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IgE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kumimoji="0" lang="en-GB" sz="140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FeNO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blood Eos and sputum Eos) increased from NAA to AANFS and to AAFS, and </a:t>
            </a:r>
            <a:r>
              <a:rPr lang="en-GB" sz="1400">
                <a:solidFill>
                  <a:srgbClr val="656665"/>
                </a:solidFill>
              </a:rPr>
              <a:t>AAFS and AANFS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were associated with severe asthma*, reduced lung function and greater OCS use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adults, non-T2 biomarkers (blood neutrophils and serum IL-6) </a:t>
            </a:r>
            <a:b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 age of asthma onset decreased from NAA to AANFS and to </a:t>
            </a:r>
            <a:b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AAFS, and </a:t>
            </a:r>
            <a:r>
              <a:rPr lang="en-GB" sz="1400">
                <a:solidFill>
                  <a:srgbClr val="656665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NAA was associated with severe asthma, comorbidities, corticosteroid use</a:t>
            </a:r>
            <a:r>
              <a:rPr lang="en-GB" sz="1400">
                <a:solidFill>
                  <a:srgbClr val="656665"/>
                </a:solidFill>
              </a:rPr>
              <a:t> and healthcare utilisation</a:t>
            </a:r>
            <a:endParaRPr lang="en-GB" sz="1400">
              <a:solidFill>
                <a:srgbClr val="656665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80975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</a:rPr>
              <a:t>SNPs within </a:t>
            </a:r>
            <a:r>
              <a:rPr lang="en-GB" sz="1400" i="1">
                <a:solidFill>
                  <a:srgbClr val="656665"/>
                </a:solidFill>
              </a:rPr>
              <a:t>HLA-DRA</a:t>
            </a:r>
            <a:r>
              <a:rPr lang="en-GB" sz="1400">
                <a:solidFill>
                  <a:srgbClr val="656665"/>
                </a:solidFill>
              </a:rPr>
              <a:t> and </a:t>
            </a:r>
            <a:r>
              <a:rPr lang="en-GB" sz="1400" i="1">
                <a:solidFill>
                  <a:srgbClr val="656665"/>
                </a:solidFill>
              </a:rPr>
              <a:t>GSDMB</a:t>
            </a:r>
            <a:r>
              <a:rPr lang="en-GB" sz="1400">
                <a:solidFill>
                  <a:srgbClr val="656665"/>
                </a:solidFill>
              </a:rPr>
              <a:t> genes were found to be associated with fungal sensitivity (P</a:t>
            </a:r>
            <a:r>
              <a:rPr lang="en-GB" sz="1400" i="1">
                <a:solidFill>
                  <a:srgbClr val="656665"/>
                </a:solidFill>
              </a:rPr>
              <a:t>&lt;</a:t>
            </a:r>
            <a:r>
              <a:rPr lang="en-GB" sz="1400">
                <a:solidFill>
                  <a:srgbClr val="656665"/>
                </a:solidFill>
              </a:rPr>
              <a:t>0.05 and P&lt;0.01, respectively); the latter </a:t>
            </a:r>
            <a:br>
              <a:rPr lang="en-GB" sz="1400">
                <a:solidFill>
                  <a:srgbClr val="656665"/>
                </a:solidFill>
              </a:rPr>
            </a:br>
            <a:r>
              <a:rPr lang="en-GB" sz="1400">
                <a:solidFill>
                  <a:srgbClr val="656665"/>
                </a:solidFill>
              </a:rPr>
              <a:t>was also associated with earlier age of onset and severe asthma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F4C931E8-2636-427A-8B89-3833A3F3D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796820"/>
              </p:ext>
            </p:extLst>
          </p:nvPr>
        </p:nvGraphicFramePr>
        <p:xfrm>
          <a:off x="8796087" y="3942109"/>
          <a:ext cx="2948238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DA46227-52C3-4AD0-8C25-5131CF7F3FFE}"/>
              </a:ext>
            </a:extLst>
          </p:cNvPr>
          <p:cNvSpPr txBox="1"/>
          <p:nvPr/>
        </p:nvSpPr>
        <p:spPr>
          <a:xfrm>
            <a:off x="9943602" y="4215386"/>
            <a:ext cx="1313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/>
              <a:t>P&lt;0.0001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19D549-827B-4915-A34A-39A644CEEA2C}"/>
              </a:ext>
            </a:extLst>
          </p:cNvPr>
          <p:cNvGrpSpPr/>
          <p:nvPr/>
        </p:nvGrpSpPr>
        <p:grpSpPr>
          <a:xfrm>
            <a:off x="5903394" y="2604424"/>
            <a:ext cx="2944999" cy="1422000"/>
            <a:chOff x="9505950" y="2863273"/>
            <a:chExt cx="2619375" cy="1332000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4BAB0151-D920-4C26-A90D-529CD06443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0818692"/>
                </p:ext>
              </p:extLst>
            </p:nvPr>
          </p:nvGraphicFramePr>
          <p:xfrm>
            <a:off x="9505950" y="2863273"/>
            <a:ext cx="2619375" cy="133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BB48FD-15E9-4785-B831-0C7583949B44}"/>
                </a:ext>
              </a:extLst>
            </p:cNvPr>
            <p:cNvSpPr txBox="1"/>
            <p:nvPr/>
          </p:nvSpPr>
          <p:spPr>
            <a:xfrm>
              <a:off x="10601124" y="3169222"/>
              <a:ext cx="1166842" cy="24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/>
                <a:t>P&lt;0.0001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D4E434-8185-4BE3-A2E1-CD578AE90049}"/>
              </a:ext>
            </a:extLst>
          </p:cNvPr>
          <p:cNvGrpSpPr/>
          <p:nvPr/>
        </p:nvGrpSpPr>
        <p:grpSpPr>
          <a:xfrm>
            <a:off x="8939962" y="2546942"/>
            <a:ext cx="2781823" cy="1372605"/>
            <a:chOff x="6686026" y="2785722"/>
            <a:chExt cx="2781823" cy="1372605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3B557D2C-733F-4E1A-A705-CC4F048BEC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4671705"/>
                </p:ext>
              </p:extLst>
            </p:nvPr>
          </p:nvGraphicFramePr>
          <p:xfrm>
            <a:off x="6848474" y="2826327"/>
            <a:ext cx="2619375" cy="133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80C2CB6-3DDB-45EA-9DC3-9502B3FEC033}"/>
                </a:ext>
              </a:extLst>
            </p:cNvPr>
            <p:cNvSpPr txBox="1"/>
            <p:nvPr/>
          </p:nvSpPr>
          <p:spPr>
            <a:xfrm>
              <a:off x="7268458" y="3011956"/>
              <a:ext cx="11668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/>
                <a:t>P&lt;0.05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8EE603-4FB6-4E90-B765-59D76779916A}"/>
                </a:ext>
              </a:extLst>
            </p:cNvPr>
            <p:cNvSpPr txBox="1"/>
            <p:nvPr/>
          </p:nvSpPr>
          <p:spPr>
            <a:xfrm>
              <a:off x="8209438" y="3005091"/>
              <a:ext cx="11668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/>
                <a:t>P&lt;0.0001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A2F005-EA57-490C-9AD4-B6C9E773C76E}"/>
                </a:ext>
              </a:extLst>
            </p:cNvPr>
            <p:cNvSpPr txBox="1"/>
            <p:nvPr/>
          </p:nvSpPr>
          <p:spPr>
            <a:xfrm rot="16200000">
              <a:off x="6253786" y="3217962"/>
              <a:ext cx="12338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GB" sz="1200"/>
                <a:t>P</a:t>
              </a:r>
              <a:r>
                <a:rPr lang="en-GB" sz="1200" baseline="0"/>
                <a:t>atients with severe asthma (%)</a:t>
              </a:r>
              <a:endParaRPr lang="en-GB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9F9922-E75E-4532-9F7F-1C8DA0E203CA}"/>
              </a:ext>
            </a:extLst>
          </p:cNvPr>
          <p:cNvGrpSpPr/>
          <p:nvPr/>
        </p:nvGrpSpPr>
        <p:grpSpPr>
          <a:xfrm>
            <a:off x="6065223" y="3807684"/>
            <a:ext cx="2827848" cy="1469212"/>
            <a:chOff x="6678102" y="4124316"/>
            <a:chExt cx="2827848" cy="1291213"/>
          </a:xfrm>
        </p:grpSpPr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71984AEE-9ACA-4167-8F68-315B691931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934333"/>
                </p:ext>
              </p:extLst>
            </p:nvPr>
          </p:nvGraphicFramePr>
          <p:xfrm>
            <a:off x="6886575" y="4248613"/>
            <a:ext cx="2619375" cy="1166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078A64-B6AB-4BC4-9F01-281B2A5591CA}"/>
                </a:ext>
              </a:extLst>
            </p:cNvPr>
            <p:cNvSpPr txBox="1"/>
            <p:nvPr/>
          </p:nvSpPr>
          <p:spPr>
            <a:xfrm>
              <a:off x="7779229" y="4124316"/>
              <a:ext cx="1166842" cy="22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/>
                <a:t>P&lt;0.01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81055C-BC3B-4F35-83B0-7F7A6DE6368B}"/>
                </a:ext>
              </a:extLst>
            </p:cNvPr>
            <p:cNvSpPr txBox="1"/>
            <p:nvPr/>
          </p:nvSpPr>
          <p:spPr>
            <a:xfrm rot="16200000">
              <a:off x="6270195" y="4534540"/>
              <a:ext cx="1185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GB" sz="1200" baseline="0"/>
                <a:t>Pre-BD FEV</a:t>
              </a:r>
              <a:r>
                <a:rPr lang="en-GB" sz="1200" baseline="-25000"/>
                <a:t>1</a:t>
              </a:r>
              <a:br>
                <a:rPr lang="en-GB" sz="1200" baseline="30000"/>
              </a:br>
              <a:r>
                <a:rPr lang="en-GB" sz="1200" baseline="30000"/>
                <a:t> </a:t>
              </a:r>
              <a:r>
                <a:rPr lang="en-GB" sz="1200" baseline="0"/>
                <a:t> (% predicted)</a:t>
              </a:r>
              <a:endParaRPr lang="en-GB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8F8297-8578-4A13-A1E4-B5489F8D308A}"/>
              </a:ext>
            </a:extLst>
          </p:cNvPr>
          <p:cNvGrpSpPr/>
          <p:nvPr/>
        </p:nvGrpSpPr>
        <p:grpSpPr>
          <a:xfrm>
            <a:off x="9543951" y="2394606"/>
            <a:ext cx="2062978" cy="276999"/>
            <a:chOff x="7667594" y="2329861"/>
            <a:chExt cx="2062978" cy="27699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E33F5D8-2D7E-482B-8E09-2D4512A80673}"/>
                </a:ext>
              </a:extLst>
            </p:cNvPr>
            <p:cNvSpPr/>
            <p:nvPr/>
          </p:nvSpPr>
          <p:spPr>
            <a:xfrm>
              <a:off x="7667594" y="2417960"/>
              <a:ext cx="100800" cy="100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C1CEAC-DF69-4C51-BA5A-32DA8C145A6B}"/>
                </a:ext>
              </a:extLst>
            </p:cNvPr>
            <p:cNvSpPr txBox="1"/>
            <p:nvPr/>
          </p:nvSpPr>
          <p:spPr>
            <a:xfrm>
              <a:off x="7738608" y="2329861"/>
              <a:ext cx="99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NAA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6B6717-0C96-4587-9814-7BA2C62C8A89}"/>
                </a:ext>
              </a:extLst>
            </p:cNvPr>
            <p:cNvSpPr/>
            <p:nvPr/>
          </p:nvSpPr>
          <p:spPr>
            <a:xfrm>
              <a:off x="8363485" y="2417960"/>
              <a:ext cx="100800" cy="100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79D5CE4-6497-42D1-90F3-D489C9319512}"/>
                </a:ext>
              </a:extLst>
            </p:cNvPr>
            <p:cNvSpPr txBox="1"/>
            <p:nvPr/>
          </p:nvSpPr>
          <p:spPr>
            <a:xfrm>
              <a:off x="8433289" y="2329861"/>
              <a:ext cx="669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AANFS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AB9B10-13C0-4E74-97B3-CDEE14E457B0}"/>
                </a:ext>
              </a:extLst>
            </p:cNvPr>
            <p:cNvSpPr/>
            <p:nvPr/>
          </p:nvSpPr>
          <p:spPr>
            <a:xfrm>
              <a:off x="9115960" y="2417960"/>
              <a:ext cx="100800" cy="100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10FC2A9-8E46-4176-8A95-0EBBF67DEFC5}"/>
                </a:ext>
              </a:extLst>
            </p:cNvPr>
            <p:cNvSpPr txBox="1"/>
            <p:nvPr/>
          </p:nvSpPr>
          <p:spPr>
            <a:xfrm>
              <a:off x="9184495" y="2329861"/>
              <a:ext cx="546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AAFS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68BEEC4-F985-4D31-920F-45476C04957A}"/>
              </a:ext>
            </a:extLst>
          </p:cNvPr>
          <p:cNvSpPr txBox="1"/>
          <p:nvPr/>
        </p:nvSpPr>
        <p:spPr>
          <a:xfrm>
            <a:off x="6096000" y="2177972"/>
            <a:ext cx="551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Characteristics of patients with AAFS, AANFS or NAA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E85825C2-CF2E-49BF-A6E4-3897DCAEDC07}"/>
              </a:ext>
            </a:extLst>
          </p:cNvPr>
          <p:cNvSpPr/>
          <p:nvPr/>
        </p:nvSpPr>
        <p:spPr>
          <a:xfrm rot="16200000">
            <a:off x="7692593" y="2752742"/>
            <a:ext cx="162207" cy="940388"/>
          </a:xfrm>
          <a:custGeom>
            <a:avLst/>
            <a:gdLst>
              <a:gd name="connsiteX0" fmla="*/ 0 w 36000"/>
              <a:gd name="connsiteY0" fmla="*/ 0 h 900000"/>
              <a:gd name="connsiteX1" fmla="*/ 36000 w 36000"/>
              <a:gd name="connsiteY1" fmla="*/ 0 h 900000"/>
              <a:gd name="connsiteX2" fmla="*/ 36000 w 36000"/>
              <a:gd name="connsiteY2" fmla="*/ 900000 h 900000"/>
              <a:gd name="connsiteX3" fmla="*/ 0 w 36000"/>
              <a:gd name="connsiteY3" fmla="*/ 900000 h 900000"/>
              <a:gd name="connsiteX4" fmla="*/ 0 w 36000"/>
              <a:gd name="connsiteY4" fmla="*/ 0 h 900000"/>
              <a:gd name="connsiteX0" fmla="*/ 0 w 36000"/>
              <a:gd name="connsiteY0" fmla="*/ 0 h 900000"/>
              <a:gd name="connsiteX1" fmla="*/ 36000 w 36000"/>
              <a:gd name="connsiteY1" fmla="*/ 0 h 900000"/>
              <a:gd name="connsiteX2" fmla="*/ 36000 w 36000"/>
              <a:gd name="connsiteY2" fmla="*/ 900000 h 900000"/>
              <a:gd name="connsiteX3" fmla="*/ 0 w 36000"/>
              <a:gd name="connsiteY3" fmla="*/ 900000 h 900000"/>
              <a:gd name="connsiteX0" fmla="*/ 126207 w 162207"/>
              <a:gd name="connsiteY0" fmla="*/ 0 h 900000"/>
              <a:gd name="connsiteX1" fmla="*/ 162207 w 162207"/>
              <a:gd name="connsiteY1" fmla="*/ 0 h 900000"/>
              <a:gd name="connsiteX2" fmla="*/ 162207 w 162207"/>
              <a:gd name="connsiteY2" fmla="*/ 900000 h 900000"/>
              <a:gd name="connsiteX3" fmla="*/ 126207 w 162207"/>
              <a:gd name="connsiteY3" fmla="*/ 900000 h 900000"/>
              <a:gd name="connsiteX4" fmla="*/ 126207 w 162207"/>
              <a:gd name="connsiteY4" fmla="*/ 0 h 900000"/>
              <a:gd name="connsiteX0" fmla="*/ 126207 w 162207"/>
              <a:gd name="connsiteY0" fmla="*/ 0 h 900000"/>
              <a:gd name="connsiteX1" fmla="*/ 162207 w 162207"/>
              <a:gd name="connsiteY1" fmla="*/ 0 h 900000"/>
              <a:gd name="connsiteX2" fmla="*/ 162207 w 162207"/>
              <a:gd name="connsiteY2" fmla="*/ 900000 h 900000"/>
              <a:gd name="connsiteX3" fmla="*/ 0 w 162207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07" h="900000" stroke="0" extrusionOk="0">
                <a:moveTo>
                  <a:pt x="126207" y="0"/>
                </a:moveTo>
                <a:lnTo>
                  <a:pt x="162207" y="0"/>
                </a:lnTo>
                <a:lnTo>
                  <a:pt x="162207" y="900000"/>
                </a:lnTo>
                <a:lnTo>
                  <a:pt x="126207" y="900000"/>
                </a:lnTo>
                <a:lnTo>
                  <a:pt x="126207" y="0"/>
                </a:lnTo>
                <a:close/>
              </a:path>
              <a:path w="162207" h="900000" fill="none">
                <a:moveTo>
                  <a:pt x="126207" y="0"/>
                </a:moveTo>
                <a:lnTo>
                  <a:pt x="162207" y="0"/>
                </a:lnTo>
                <a:lnTo>
                  <a:pt x="162207" y="900000"/>
                </a:lnTo>
                <a:lnTo>
                  <a:pt x="0" y="900000"/>
                </a:ln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55E002-D9C5-4743-9AE8-F679C341DA45}"/>
              </a:ext>
            </a:extLst>
          </p:cNvPr>
          <p:cNvGrpSpPr/>
          <p:nvPr/>
        </p:nvGrpSpPr>
        <p:grpSpPr>
          <a:xfrm>
            <a:off x="9884212" y="2989471"/>
            <a:ext cx="432000" cy="204820"/>
            <a:chOff x="9884212" y="3008723"/>
            <a:chExt cx="432000" cy="204820"/>
          </a:xfrm>
        </p:grpSpPr>
        <p:sp>
          <p:nvSpPr>
            <p:cNvPr id="49" name="Right Bracket 48">
              <a:extLst>
                <a:ext uri="{FF2B5EF4-FFF2-40B4-BE49-F238E27FC236}">
                  <a16:creationId xmlns:a16="http://schemas.microsoft.com/office/drawing/2014/main" id="{8646A79F-E1C2-4630-BB10-79047FDE3DED}"/>
                </a:ext>
              </a:extLst>
            </p:cNvPr>
            <p:cNvSpPr/>
            <p:nvPr/>
          </p:nvSpPr>
          <p:spPr>
            <a:xfrm rot="16200000">
              <a:off x="10082212" y="2810723"/>
              <a:ext cx="36000" cy="432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ight Bracket 49">
              <a:extLst>
                <a:ext uri="{FF2B5EF4-FFF2-40B4-BE49-F238E27FC236}">
                  <a16:creationId xmlns:a16="http://schemas.microsoft.com/office/drawing/2014/main" id="{9DDDD51D-45B6-4B86-8F84-B23F0DBBA0DC}"/>
                </a:ext>
              </a:extLst>
            </p:cNvPr>
            <p:cNvSpPr/>
            <p:nvPr/>
          </p:nvSpPr>
          <p:spPr>
            <a:xfrm rot="16200000">
              <a:off x="9982792" y="2964990"/>
              <a:ext cx="36000" cy="180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7BA4B2-47C3-4570-A951-5A93E4FE82A0}"/>
                </a:ext>
              </a:extLst>
            </p:cNvPr>
            <p:cNvCxnSpPr>
              <a:cxnSpLocks/>
            </p:cNvCxnSpPr>
            <p:nvPr/>
          </p:nvCxnSpPr>
          <p:spPr>
            <a:xfrm>
              <a:off x="9884212" y="3044723"/>
              <a:ext cx="0" cy="1688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A81F8DA-3BC6-44C4-980A-D853B21BC872}"/>
                </a:ext>
              </a:extLst>
            </p:cNvPr>
            <p:cNvCxnSpPr>
              <a:cxnSpLocks/>
            </p:cNvCxnSpPr>
            <p:nvPr/>
          </p:nvCxnSpPr>
          <p:spPr>
            <a:xfrm>
              <a:off x="9910792" y="3044723"/>
              <a:ext cx="0" cy="1688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ight Bracket 65">
            <a:extLst>
              <a:ext uri="{FF2B5EF4-FFF2-40B4-BE49-F238E27FC236}">
                <a16:creationId xmlns:a16="http://schemas.microsoft.com/office/drawing/2014/main" id="{54A97409-403D-4B18-8B00-EC086A90EE7D}"/>
              </a:ext>
            </a:extLst>
          </p:cNvPr>
          <p:cNvSpPr/>
          <p:nvPr/>
        </p:nvSpPr>
        <p:spPr>
          <a:xfrm rot="5400000" flipH="1">
            <a:off x="11043818" y="2791471"/>
            <a:ext cx="36000" cy="432000"/>
          </a:xfrm>
          <a:prstGeom prst="righ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ight Bracket 66">
            <a:extLst>
              <a:ext uri="{FF2B5EF4-FFF2-40B4-BE49-F238E27FC236}">
                <a16:creationId xmlns:a16="http://schemas.microsoft.com/office/drawing/2014/main" id="{716C00C5-7F40-4469-AC67-A946E9DC88AD}"/>
              </a:ext>
            </a:extLst>
          </p:cNvPr>
          <p:cNvSpPr/>
          <p:nvPr/>
        </p:nvSpPr>
        <p:spPr>
          <a:xfrm rot="5400000" flipH="1">
            <a:off x="10952350" y="2927738"/>
            <a:ext cx="36000" cy="216000"/>
          </a:xfrm>
          <a:prstGeom prst="righ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77DAE0B-198F-4B22-9544-CD0753C3E2C9}"/>
              </a:ext>
            </a:extLst>
          </p:cNvPr>
          <p:cNvCxnSpPr>
            <a:cxnSpLocks/>
          </p:cNvCxnSpPr>
          <p:nvPr/>
        </p:nvCxnSpPr>
        <p:spPr>
          <a:xfrm flipH="1">
            <a:off x="11277818" y="3014839"/>
            <a:ext cx="0" cy="21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3EA079-99F5-4929-A744-84006C64A93B}"/>
              </a:ext>
            </a:extLst>
          </p:cNvPr>
          <p:cNvCxnSpPr>
            <a:cxnSpLocks/>
          </p:cNvCxnSpPr>
          <p:nvPr/>
        </p:nvCxnSpPr>
        <p:spPr>
          <a:xfrm flipH="1">
            <a:off x="11078348" y="3014839"/>
            <a:ext cx="0" cy="21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96569F-1D5A-4F0F-B243-5EBEA50C41BF}"/>
              </a:ext>
            </a:extLst>
          </p:cNvPr>
          <p:cNvGrpSpPr/>
          <p:nvPr/>
        </p:nvGrpSpPr>
        <p:grpSpPr>
          <a:xfrm>
            <a:off x="10164561" y="4423483"/>
            <a:ext cx="849632" cy="290945"/>
            <a:chOff x="10164561" y="4423483"/>
            <a:chExt cx="849632" cy="290945"/>
          </a:xfrm>
        </p:grpSpPr>
        <p:sp>
          <p:nvSpPr>
            <p:cNvPr id="45" name="Right Bracket 44">
              <a:extLst>
                <a:ext uri="{FF2B5EF4-FFF2-40B4-BE49-F238E27FC236}">
                  <a16:creationId xmlns:a16="http://schemas.microsoft.com/office/drawing/2014/main" id="{DAC0B2C8-D60F-4B03-9849-90D0C9961A77}"/>
                </a:ext>
              </a:extLst>
            </p:cNvPr>
            <p:cNvSpPr/>
            <p:nvPr/>
          </p:nvSpPr>
          <p:spPr>
            <a:xfrm rot="16200000">
              <a:off x="10571361" y="4016683"/>
              <a:ext cx="36000" cy="849600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ight Bracket 45">
              <a:extLst>
                <a:ext uri="{FF2B5EF4-FFF2-40B4-BE49-F238E27FC236}">
                  <a16:creationId xmlns:a16="http://schemas.microsoft.com/office/drawing/2014/main" id="{C17B7A7D-9D61-44C3-87F5-4EC1C252D5D2}"/>
                </a:ext>
              </a:extLst>
            </p:cNvPr>
            <p:cNvSpPr/>
            <p:nvPr/>
          </p:nvSpPr>
          <p:spPr>
            <a:xfrm rot="16200000">
              <a:off x="10376457" y="4271750"/>
              <a:ext cx="36000" cy="396000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7B65A03-F4F9-4FCE-B274-F81A9ED2ADBA}"/>
                </a:ext>
              </a:extLst>
            </p:cNvPr>
            <p:cNvCxnSpPr>
              <a:stCxn id="46" idx="1"/>
            </p:cNvCxnSpPr>
            <p:nvPr/>
          </p:nvCxnSpPr>
          <p:spPr>
            <a:xfrm>
              <a:off x="10592457" y="4487750"/>
              <a:ext cx="0" cy="152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AF32F5-8D6F-4645-BCB7-3CEC44192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4193" y="4454167"/>
              <a:ext cx="0" cy="2602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26C9EE-E706-4BA1-9C2B-8334DBA9999A}"/>
              </a:ext>
            </a:extLst>
          </p:cNvPr>
          <p:cNvGrpSpPr/>
          <p:nvPr/>
        </p:nvGrpSpPr>
        <p:grpSpPr>
          <a:xfrm>
            <a:off x="7283509" y="4011349"/>
            <a:ext cx="900000" cy="191700"/>
            <a:chOff x="7283509" y="3980468"/>
            <a:chExt cx="900000" cy="191700"/>
          </a:xfrm>
        </p:grpSpPr>
        <p:sp>
          <p:nvSpPr>
            <p:cNvPr id="41" name="Right Bracket 40">
              <a:extLst>
                <a:ext uri="{FF2B5EF4-FFF2-40B4-BE49-F238E27FC236}">
                  <a16:creationId xmlns:a16="http://schemas.microsoft.com/office/drawing/2014/main" id="{0A61375E-A658-46CA-9E94-B89EFFEA5D28}"/>
                </a:ext>
              </a:extLst>
            </p:cNvPr>
            <p:cNvSpPr/>
            <p:nvPr/>
          </p:nvSpPr>
          <p:spPr>
            <a:xfrm rot="16200000">
              <a:off x="7715509" y="3548468"/>
              <a:ext cx="36000" cy="900000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ight Bracket 43">
              <a:extLst>
                <a:ext uri="{FF2B5EF4-FFF2-40B4-BE49-F238E27FC236}">
                  <a16:creationId xmlns:a16="http://schemas.microsoft.com/office/drawing/2014/main" id="{3F446B57-4948-4E9F-9909-3D811B8CDAA2}"/>
                </a:ext>
              </a:extLst>
            </p:cNvPr>
            <p:cNvSpPr/>
            <p:nvPr/>
          </p:nvSpPr>
          <p:spPr>
            <a:xfrm rot="16200000">
              <a:off x="7494568" y="3835607"/>
              <a:ext cx="36000" cy="396000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96B1C6-26A5-46DE-8803-3B8C711CD11E}"/>
                </a:ext>
              </a:extLst>
            </p:cNvPr>
            <p:cNvCxnSpPr/>
            <p:nvPr/>
          </p:nvCxnSpPr>
          <p:spPr>
            <a:xfrm>
              <a:off x="8183509" y="4015606"/>
              <a:ext cx="0" cy="156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E97F42-D747-43CB-A396-4A6470695115}"/>
                </a:ext>
              </a:extLst>
            </p:cNvPr>
            <p:cNvCxnSpPr/>
            <p:nvPr/>
          </p:nvCxnSpPr>
          <p:spPr>
            <a:xfrm>
              <a:off x="7710568" y="4051607"/>
              <a:ext cx="0" cy="567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527D5B16-0DA2-4153-8379-58116F1EC7BA}"/>
              </a:ext>
            </a:extLst>
          </p:cNvPr>
          <p:cNvSpPr txBox="1">
            <a:spLocks/>
          </p:cNvSpPr>
          <p:nvPr/>
        </p:nvSpPr>
        <p:spPr>
          <a:xfrm>
            <a:off x="547687" y="536480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Asthma phenotypes may involve different inflammatory processes. Genetics may play an underlying role in </a:t>
            </a:r>
            <a:br>
              <a:rPr lang="en-GB" sz="1600" i="1">
                <a:solidFill>
                  <a:schemeClr val="bg1"/>
                </a:solidFill>
              </a:rPr>
            </a:br>
            <a:r>
              <a:rPr lang="en-GB" sz="1600" i="1">
                <a:solidFill>
                  <a:schemeClr val="bg1"/>
                </a:solidFill>
              </a:rPr>
              <a:t>fungal sensitivity; however, it is likely that environmental factors are also important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2B456C0-79E9-4F70-84CC-F4A3BEBB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0AEAD8-CEB3-411C-AE18-DD9D06D46568}"/>
              </a:ext>
            </a:extLst>
          </p:cNvPr>
          <p:cNvSpPr txBox="1"/>
          <p:nvPr/>
        </p:nvSpPr>
        <p:spPr>
          <a:xfrm>
            <a:off x="7091938" y="4982219"/>
            <a:ext cx="1341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Children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BA6EB13-E873-4BD7-9BF9-279D8B3316C3}"/>
              </a:ext>
            </a:extLst>
          </p:cNvPr>
          <p:cNvSpPr txBox="1"/>
          <p:nvPr/>
        </p:nvSpPr>
        <p:spPr>
          <a:xfrm>
            <a:off x="9916101" y="4982219"/>
            <a:ext cx="1341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Adults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C26DEEE-6F14-4B67-84DA-268101798CA9}"/>
              </a:ext>
            </a:extLst>
          </p:cNvPr>
          <p:cNvSpPr txBox="1"/>
          <p:nvPr/>
        </p:nvSpPr>
        <p:spPr>
          <a:xfrm>
            <a:off x="6609969" y="3604269"/>
            <a:ext cx="1341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Children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DE7C10-4941-4575-9D3E-423BA2F0C468}"/>
              </a:ext>
            </a:extLst>
          </p:cNvPr>
          <p:cNvSpPr txBox="1"/>
          <p:nvPr/>
        </p:nvSpPr>
        <p:spPr>
          <a:xfrm>
            <a:off x="7581519" y="3604269"/>
            <a:ext cx="1341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Adult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E01694-B51F-4712-B8F0-9FDBCE9B25A8}"/>
              </a:ext>
            </a:extLst>
          </p:cNvPr>
          <p:cNvSpPr txBox="1"/>
          <p:nvPr/>
        </p:nvSpPr>
        <p:spPr>
          <a:xfrm>
            <a:off x="9442069" y="3604269"/>
            <a:ext cx="1341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Children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33096-A001-4AC6-A014-C654F6DEEBED}"/>
              </a:ext>
            </a:extLst>
          </p:cNvPr>
          <p:cNvSpPr txBox="1"/>
          <p:nvPr/>
        </p:nvSpPr>
        <p:spPr>
          <a:xfrm>
            <a:off x="10413619" y="3604269"/>
            <a:ext cx="1341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284757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2BD685B-FDD0-4DDB-88B9-5756CE176200}"/>
              </a:ext>
            </a:extLst>
          </p:cNvPr>
          <p:cNvGrpSpPr/>
          <p:nvPr/>
        </p:nvGrpSpPr>
        <p:grpSpPr>
          <a:xfrm>
            <a:off x="10565606" y="4068696"/>
            <a:ext cx="645320" cy="766157"/>
            <a:chOff x="6606540" y="3084932"/>
            <a:chExt cx="576003" cy="815209"/>
          </a:xfrm>
        </p:grpSpPr>
        <p:sp>
          <p:nvSpPr>
            <p:cNvPr id="145" name="Right Bracket 144">
              <a:extLst>
                <a:ext uri="{FF2B5EF4-FFF2-40B4-BE49-F238E27FC236}">
                  <a16:creationId xmlns:a16="http://schemas.microsoft.com/office/drawing/2014/main" id="{253BCF1B-CE2A-4475-AFA4-BC71D7A500D6}"/>
                </a:ext>
              </a:extLst>
            </p:cNvPr>
            <p:cNvSpPr/>
            <p:nvPr/>
          </p:nvSpPr>
          <p:spPr>
            <a:xfrm rot="16200000">
              <a:off x="6568237" y="3123238"/>
              <a:ext cx="652611" cy="576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99569C6-64EE-4FDA-A1F0-9A3E20618D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6540" y="3182337"/>
              <a:ext cx="0" cy="7178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3CE0F3C4-EB4F-4E33-9195-EA326481E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040954"/>
              </p:ext>
            </p:extLst>
          </p:nvPr>
        </p:nvGraphicFramePr>
        <p:xfrm>
          <a:off x="7746063" y="3988423"/>
          <a:ext cx="1931336" cy="13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B4BB968-92AB-4139-9C5A-540707838E90}"/>
              </a:ext>
            </a:extLst>
          </p:cNvPr>
          <p:cNvGrpSpPr/>
          <p:nvPr/>
        </p:nvGrpSpPr>
        <p:grpSpPr>
          <a:xfrm>
            <a:off x="5681499" y="3988428"/>
            <a:ext cx="2074998" cy="1324800"/>
            <a:chOff x="6383800" y="2691342"/>
            <a:chExt cx="2260613" cy="1440000"/>
          </a:xfrm>
        </p:grpSpPr>
        <p:graphicFrame>
          <p:nvGraphicFramePr>
            <p:cNvPr id="102" name="Chart 101">
              <a:extLst>
                <a:ext uri="{FF2B5EF4-FFF2-40B4-BE49-F238E27FC236}">
                  <a16:creationId xmlns:a16="http://schemas.microsoft.com/office/drawing/2014/main" id="{F4AB2A0C-6363-4A1C-91F2-1400F68119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1513361"/>
                </p:ext>
              </p:extLst>
            </p:nvPr>
          </p:nvGraphicFramePr>
          <p:xfrm>
            <a:off x="6413416" y="2691342"/>
            <a:ext cx="2230997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5CAB959-34E5-4233-A505-F2A9C983F0D6}"/>
                </a:ext>
              </a:extLst>
            </p:cNvPr>
            <p:cNvSpPr txBox="1"/>
            <p:nvPr/>
          </p:nvSpPr>
          <p:spPr>
            <a:xfrm rot="16200000">
              <a:off x="5942966" y="3171450"/>
              <a:ext cx="1250508" cy="368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GB" sz="1100"/>
                <a:t>P</a:t>
              </a:r>
              <a:r>
                <a:rPr lang="en-GB" sz="1100" baseline="0"/>
                <a:t>atients with HDM sensitisation (%) </a:t>
              </a:r>
              <a:endParaRPr lang="en-GB" sz="1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93677"/>
            <a:ext cx="11095037" cy="720725"/>
          </a:xfrm>
        </p:spPr>
        <p:txBody>
          <a:bodyPr/>
          <a:lstStyle/>
          <a:p>
            <a:r>
              <a:rPr lang="en-GB" sz="2000"/>
              <a:t>Stability of allergen-driven severe asthma: a real life 5-year follow-up study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A059FDF-670D-46DC-8A46-639497468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*C</a:t>
            </a:r>
            <a:r>
              <a:rPr lang="en-GB">
                <a:solidFill>
                  <a:srgbClr val="656665"/>
                </a:solidFill>
              </a:rPr>
              <a:t>onfirmed by either a positive skin-prick test or serum-specific </a:t>
            </a:r>
            <a:r>
              <a:rPr lang="en-GB" err="1">
                <a:solidFill>
                  <a:srgbClr val="656665"/>
                </a:solidFill>
              </a:rPr>
              <a:t>IgE</a:t>
            </a:r>
            <a:r>
              <a:rPr lang="en-GB">
                <a:solidFill>
                  <a:srgbClr val="656665"/>
                </a:solidFill>
              </a:rPr>
              <a:t> to common inhalant allergens; </a:t>
            </a:r>
            <a:r>
              <a:rPr lang="en-GB" baseline="30000"/>
              <a:t>†</a:t>
            </a:r>
            <a:r>
              <a:rPr lang="en-GB"/>
              <a:t>a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ccording to ATS-ERS definition; **</a:t>
            </a:r>
            <a:r>
              <a:rPr lang="en-GB" b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P&lt;0.05</a:t>
            </a:r>
            <a:endParaRPr lang="en-GB" b="0" i="0">
              <a:solidFill>
                <a:srgbClr val="656665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656665"/>
                </a:solidFill>
              </a:rPr>
              <a:t>ACQ-5, Asthma Control Questionnaire-5; ATS-ERS, American Thoracic Society-European Respiratory Society; 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FEV</a:t>
            </a:r>
            <a:r>
              <a:rPr lang="en-GB" b="0" i="0" baseline="-2500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, forced expiratory volume in 1 second; HDM, house dust mite; </a:t>
            </a:r>
            <a:b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</a:br>
            <a:r>
              <a:rPr lang="en-GB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IgE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, immunoglobulin E; SGRQ, St George’s Respiratory Questionnaire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err="1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Emelyanov</a:t>
            </a:r>
            <a:r>
              <a:rPr lang="en-GB" b="0" i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 A, et al. Poster 000308 presented at EAACI 2022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7DF5578F-D3D6-4A6E-A6FE-4489CB3FE684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6800" cy="1101956"/>
          </a:xfrm>
          <a:prstGeom prst="roundRect">
            <a:avLst>
              <a:gd name="adj" fmla="val 5989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4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stability of allergen-driven</a:t>
            </a:r>
            <a:r>
              <a:rPr kumimoji="0" lang="en-GB" sz="1400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*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severe asthma</a:t>
            </a:r>
            <a:r>
              <a:rPr lang="en-GB" sz="1200" baseline="30000"/>
              <a:t>†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GB" sz="1400">
                <a:solidFill>
                  <a:srgbClr val="656665"/>
                </a:solidFill>
              </a:rPr>
              <a:t>was investigated in 117 adult patients over a 5-year period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Biomarkers and clinically important outcomes, including</a:t>
            </a:r>
            <a:r>
              <a:rPr lang="en-GB" sz="1400">
                <a:solidFill>
                  <a:srgbClr val="656665"/>
                </a:solidFill>
              </a:rPr>
              <a:t> number of exacerbations, SGRQ, ACQ-5, FEV</a:t>
            </a:r>
            <a:r>
              <a:rPr lang="en-GB" sz="1400" baseline="-25000">
                <a:solidFill>
                  <a:srgbClr val="656665"/>
                </a:solidFill>
              </a:rPr>
              <a:t>1</a:t>
            </a:r>
            <a:r>
              <a:rPr lang="en-GB" sz="1400">
                <a:solidFill>
                  <a:srgbClr val="656665"/>
                </a:solidFill>
              </a:rPr>
              <a:t> and total </a:t>
            </a:r>
            <a:r>
              <a:rPr lang="en-GB" sz="1400" err="1">
                <a:solidFill>
                  <a:srgbClr val="656665"/>
                </a:solidFill>
              </a:rPr>
              <a:t>IgE</a:t>
            </a:r>
            <a:r>
              <a:rPr lang="en-GB" sz="1400">
                <a:solidFill>
                  <a:srgbClr val="656665"/>
                </a:solidFill>
              </a:rPr>
              <a:t>, were recorded at baseline and after 5 years; patients who reported the absence of allergen-driven symptoms (n=48) during the study had their atopic status re-assessed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FABFD80C-E93C-4EEC-961D-47ED8A49ECC4}"/>
              </a:ext>
            </a:extLst>
          </p:cNvPr>
          <p:cNvSpPr txBox="1">
            <a:spLocks/>
          </p:cNvSpPr>
          <p:nvPr/>
        </p:nvSpPr>
        <p:spPr>
          <a:xfrm>
            <a:off x="547687" y="536480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Mechanisms driving a patient’s asthma can change over time; patients who have a dynamic phenotype may experience worse outcomes than those with a stable phenotype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61655707-25B3-46E5-8767-BD2D8404AD88}"/>
              </a:ext>
            </a:extLst>
          </p:cNvPr>
          <p:cNvSpPr txBox="1">
            <a:spLocks/>
          </p:cNvSpPr>
          <p:nvPr/>
        </p:nvSpPr>
        <p:spPr>
          <a:xfrm>
            <a:off x="547687" y="2600304"/>
            <a:ext cx="11091600" cy="2668038"/>
          </a:xfrm>
          <a:prstGeom prst="roundRect">
            <a:avLst>
              <a:gd name="adj" fmla="val 2474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8136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4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After 5 years, 19% of patients changed atopic status from positive to negative​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Change in atopic status was associated with a decrease in lung function and asthma control​ and a worse quality of life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Patients who changed atopic status were less likely to have allergic rhinitis, sensitisation to HDM or animal dander, but more likely to have atopic dermatitis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3EB0162-D439-46E7-A94E-08BE88B1ACB0}"/>
              </a:ext>
            </a:extLst>
          </p:cNvPr>
          <p:cNvGrpSpPr/>
          <p:nvPr/>
        </p:nvGrpSpPr>
        <p:grpSpPr>
          <a:xfrm>
            <a:off x="10005885" y="3297292"/>
            <a:ext cx="1490270" cy="442099"/>
            <a:chOff x="9783554" y="3280998"/>
            <a:chExt cx="1623580" cy="48164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439D522-0E35-49BB-B21B-A33310C028CE}"/>
                </a:ext>
              </a:extLst>
            </p:cNvPr>
            <p:cNvGrpSpPr/>
            <p:nvPr/>
          </p:nvGrpSpPr>
          <p:grpSpPr>
            <a:xfrm>
              <a:off x="9785115" y="3280998"/>
              <a:ext cx="1562136" cy="276630"/>
              <a:chOff x="4938184" y="4954770"/>
              <a:chExt cx="1562136" cy="27663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614F98D-6CBB-46E3-91D2-C320E91F9BA7}"/>
                  </a:ext>
                </a:extLst>
              </p:cNvPr>
              <p:cNvSpPr/>
              <p:nvPr/>
            </p:nvSpPr>
            <p:spPr>
              <a:xfrm>
                <a:off x="4938184" y="5038119"/>
                <a:ext cx="109817" cy="10981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FDBD41-E16F-462B-9811-49CB5B68381D}"/>
                  </a:ext>
                </a:extLst>
              </p:cNvPr>
              <p:cNvSpPr txBox="1"/>
              <p:nvPr/>
            </p:nvSpPr>
            <p:spPr>
              <a:xfrm>
                <a:off x="5016370" y="4954770"/>
                <a:ext cx="1483950" cy="27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/>
                  <a:t>Stable atopic status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6ED8D2A-AE18-4C73-9A5A-2AAAB19FA13F}"/>
                </a:ext>
              </a:extLst>
            </p:cNvPr>
            <p:cNvGrpSpPr/>
            <p:nvPr/>
          </p:nvGrpSpPr>
          <p:grpSpPr>
            <a:xfrm>
              <a:off x="9783554" y="3486016"/>
              <a:ext cx="1623580" cy="276629"/>
              <a:chOff x="5757900" y="4950608"/>
              <a:chExt cx="1623580" cy="27662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3362034-9507-4857-B402-10248B600C1E}"/>
                  </a:ext>
                </a:extLst>
              </p:cNvPr>
              <p:cNvSpPr/>
              <p:nvPr/>
            </p:nvSpPr>
            <p:spPr>
              <a:xfrm>
                <a:off x="5757900" y="5038119"/>
                <a:ext cx="109817" cy="10981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9A3CD7-587A-461C-BE80-B8CC5A20745B}"/>
                  </a:ext>
                </a:extLst>
              </p:cNvPr>
              <p:cNvSpPr txBox="1"/>
              <p:nvPr/>
            </p:nvSpPr>
            <p:spPr>
              <a:xfrm>
                <a:off x="5837647" y="4950608"/>
                <a:ext cx="154383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/>
                  <a:t>Changed atopic status</a:t>
                </a:r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74A83A6-E765-4792-BE25-37F9DE1FCC0B}"/>
              </a:ext>
            </a:extLst>
          </p:cNvPr>
          <p:cNvSpPr txBox="1"/>
          <p:nvPr/>
        </p:nvSpPr>
        <p:spPr>
          <a:xfrm>
            <a:off x="9861505" y="2651974"/>
            <a:ext cx="172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Characteristics in patients with stable and changed atopic status</a:t>
            </a:r>
          </a:p>
        </p:txBody>
      </p:sp>
      <p:graphicFrame>
        <p:nvGraphicFramePr>
          <p:cNvPr id="96" name="Chart 95">
            <a:extLst>
              <a:ext uri="{FF2B5EF4-FFF2-40B4-BE49-F238E27FC236}">
                <a16:creationId xmlns:a16="http://schemas.microsoft.com/office/drawing/2014/main" id="{1DB8DA85-1101-4C88-80FA-C0B59DFAE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40136"/>
              </p:ext>
            </p:extLst>
          </p:nvPr>
        </p:nvGraphicFramePr>
        <p:xfrm>
          <a:off x="7593222" y="2665991"/>
          <a:ext cx="2105095" cy="132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7" name="Group 96">
            <a:extLst>
              <a:ext uri="{FF2B5EF4-FFF2-40B4-BE49-F238E27FC236}">
                <a16:creationId xmlns:a16="http://schemas.microsoft.com/office/drawing/2014/main" id="{106D8F4A-1C00-4A93-BB1E-B878160E3CEA}"/>
              </a:ext>
            </a:extLst>
          </p:cNvPr>
          <p:cNvGrpSpPr/>
          <p:nvPr/>
        </p:nvGrpSpPr>
        <p:grpSpPr>
          <a:xfrm>
            <a:off x="3636919" y="2684958"/>
            <a:ext cx="2178881" cy="1321764"/>
            <a:chOff x="7252685" y="4062942"/>
            <a:chExt cx="2373790" cy="1440000"/>
          </a:xfrm>
        </p:grpSpPr>
        <p:graphicFrame>
          <p:nvGraphicFramePr>
            <p:cNvPr id="98" name="Chart 97">
              <a:extLst>
                <a:ext uri="{FF2B5EF4-FFF2-40B4-BE49-F238E27FC236}">
                  <a16:creationId xmlns:a16="http://schemas.microsoft.com/office/drawing/2014/main" id="{1497C908-900B-47F8-BB88-519D359632D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2325980"/>
                </p:ext>
              </p:extLst>
            </p:nvPr>
          </p:nvGraphicFramePr>
          <p:xfrm>
            <a:off x="7610475" y="4062942"/>
            <a:ext cx="2016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6064757-D677-47BA-9110-93F59CBFD12D}"/>
                </a:ext>
              </a:extLst>
            </p:cNvPr>
            <p:cNvSpPr txBox="1"/>
            <p:nvPr/>
          </p:nvSpPr>
          <p:spPr>
            <a:xfrm rot="16200000">
              <a:off x="6879832" y="4608499"/>
              <a:ext cx="1114545" cy="368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GB" sz="1100"/>
                <a:t>Annual decrease in FEV</a:t>
              </a:r>
              <a:r>
                <a:rPr lang="en-GB" sz="1100" baseline="-25000"/>
                <a:t>1</a:t>
              </a:r>
              <a:r>
                <a:rPr lang="en-GB" sz="1100" baseline="0"/>
                <a:t> (mL)</a:t>
              </a:r>
              <a:endParaRPr lang="en-GB" sz="1100"/>
            </a:p>
          </p:txBody>
        </p:sp>
      </p:grp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3E5F32BE-9345-4219-8B1D-5F125083B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226306"/>
              </p:ext>
            </p:extLst>
          </p:nvPr>
        </p:nvGraphicFramePr>
        <p:xfrm>
          <a:off x="3610295" y="3967244"/>
          <a:ext cx="2026544" cy="14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E6DB2691-7E59-47DE-9549-FC6E8456A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62567"/>
              </p:ext>
            </p:extLst>
          </p:nvPr>
        </p:nvGraphicFramePr>
        <p:xfrm>
          <a:off x="9677600" y="3848154"/>
          <a:ext cx="1907088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:a16="http://schemas.microsoft.com/office/drawing/2014/main" id="{C85B76D8-A718-4881-8216-3D7F9D16410D}"/>
              </a:ext>
            </a:extLst>
          </p:cNvPr>
          <p:cNvSpPr txBox="1"/>
          <p:nvPr/>
        </p:nvSpPr>
        <p:spPr>
          <a:xfrm rot="16200000">
            <a:off x="9113387" y="4515495"/>
            <a:ext cx="1281616" cy="25449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050"/>
              <a:t>P</a:t>
            </a:r>
            <a:r>
              <a:rPr lang="en-GB" sz="1050" baseline="0"/>
              <a:t>atients with atopic dermatitis (%)</a:t>
            </a:r>
            <a:endParaRPr lang="en-GB" sz="105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540F26-E86D-402A-A8D2-D6C1C220CDDE}"/>
              </a:ext>
            </a:extLst>
          </p:cNvPr>
          <p:cNvGrpSpPr/>
          <p:nvPr/>
        </p:nvGrpSpPr>
        <p:grpSpPr>
          <a:xfrm>
            <a:off x="8583744" y="2888951"/>
            <a:ext cx="652461" cy="363925"/>
            <a:chOff x="6606542" y="3084934"/>
            <a:chExt cx="576000" cy="180000"/>
          </a:xfrm>
        </p:grpSpPr>
        <p:sp>
          <p:nvSpPr>
            <p:cNvPr id="114" name="Right Bracket 113">
              <a:extLst>
                <a:ext uri="{FF2B5EF4-FFF2-40B4-BE49-F238E27FC236}">
                  <a16:creationId xmlns:a16="http://schemas.microsoft.com/office/drawing/2014/main" id="{36503774-F772-4FF9-B2FE-EF2820C51421}"/>
                </a:ext>
              </a:extLst>
            </p:cNvPr>
            <p:cNvSpPr/>
            <p:nvPr/>
          </p:nvSpPr>
          <p:spPr>
            <a:xfrm rot="16200000">
              <a:off x="6835157" y="2856319"/>
              <a:ext cx="118770" cy="576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0BD6474-32B9-4B64-A75B-380501DCD369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>
              <a:off x="6606542" y="3203704"/>
              <a:ext cx="0" cy="6123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3E01D25-B206-4F4C-AED0-90E6D9E9985D}"/>
              </a:ext>
            </a:extLst>
          </p:cNvPr>
          <p:cNvGrpSpPr/>
          <p:nvPr/>
        </p:nvGrpSpPr>
        <p:grpSpPr>
          <a:xfrm flipH="1">
            <a:off x="4656136" y="3961045"/>
            <a:ext cx="693616" cy="142143"/>
            <a:chOff x="6606541" y="3084933"/>
            <a:chExt cx="576001" cy="216001"/>
          </a:xfrm>
        </p:grpSpPr>
        <p:sp>
          <p:nvSpPr>
            <p:cNvPr id="123" name="Right Bracket 122">
              <a:extLst>
                <a:ext uri="{FF2B5EF4-FFF2-40B4-BE49-F238E27FC236}">
                  <a16:creationId xmlns:a16="http://schemas.microsoft.com/office/drawing/2014/main" id="{5CF96D5D-A778-4D1D-96A0-CDE107DE945E}"/>
                </a:ext>
              </a:extLst>
            </p:cNvPr>
            <p:cNvSpPr/>
            <p:nvPr/>
          </p:nvSpPr>
          <p:spPr>
            <a:xfrm rot="16200000">
              <a:off x="6860842" y="2830633"/>
              <a:ext cx="67399" cy="576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FEC542D-D1E4-4FAA-8C8C-281380174582}"/>
                </a:ext>
              </a:extLst>
            </p:cNvPr>
            <p:cNvCxnSpPr>
              <a:cxnSpLocks/>
              <a:stCxn id="123" idx="0"/>
            </p:cNvCxnSpPr>
            <p:nvPr/>
          </p:nvCxnSpPr>
          <p:spPr>
            <a:xfrm flipH="1">
              <a:off x="6606541" y="3152333"/>
              <a:ext cx="0" cy="148601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D56B6FC-60E9-4BE0-B97D-27E798415C9A}"/>
              </a:ext>
            </a:extLst>
          </p:cNvPr>
          <p:cNvGrpSpPr/>
          <p:nvPr/>
        </p:nvGrpSpPr>
        <p:grpSpPr>
          <a:xfrm>
            <a:off x="4658517" y="2715731"/>
            <a:ext cx="663758" cy="776512"/>
            <a:chOff x="6606541" y="3084934"/>
            <a:chExt cx="576000" cy="792000"/>
          </a:xfrm>
        </p:grpSpPr>
        <p:sp>
          <p:nvSpPr>
            <p:cNvPr id="126" name="Right Bracket 125">
              <a:extLst>
                <a:ext uri="{FF2B5EF4-FFF2-40B4-BE49-F238E27FC236}">
                  <a16:creationId xmlns:a16="http://schemas.microsoft.com/office/drawing/2014/main" id="{F8D293E0-150A-4A96-8893-1EB9C57E4875}"/>
                </a:ext>
              </a:extLst>
            </p:cNvPr>
            <p:cNvSpPr/>
            <p:nvPr/>
          </p:nvSpPr>
          <p:spPr>
            <a:xfrm rot="16200000">
              <a:off x="6876541" y="2814934"/>
              <a:ext cx="36000" cy="576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9B7AB30-406A-473D-A777-EAE0308CEDB9}"/>
                </a:ext>
              </a:extLst>
            </p:cNvPr>
            <p:cNvCxnSpPr>
              <a:cxnSpLocks/>
              <a:stCxn id="126" idx="0"/>
            </p:cNvCxnSpPr>
            <p:nvPr/>
          </p:nvCxnSpPr>
          <p:spPr>
            <a:xfrm>
              <a:off x="6606541" y="3120934"/>
              <a:ext cx="0" cy="756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BA8FA169-5D27-484C-B189-65E2D8242450}"/>
              </a:ext>
            </a:extLst>
          </p:cNvPr>
          <p:cNvSpPr txBox="1"/>
          <p:nvPr/>
        </p:nvSpPr>
        <p:spPr>
          <a:xfrm>
            <a:off x="8720409" y="2712598"/>
            <a:ext cx="366366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**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DF5774-DF44-428F-A387-84E1149C5B98}"/>
              </a:ext>
            </a:extLst>
          </p:cNvPr>
          <p:cNvSpPr txBox="1"/>
          <p:nvPr/>
        </p:nvSpPr>
        <p:spPr>
          <a:xfrm>
            <a:off x="6773752" y="3822969"/>
            <a:ext cx="366366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**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369FF15-7EBB-4901-A049-8104C9D18285}"/>
              </a:ext>
            </a:extLst>
          </p:cNvPr>
          <p:cNvSpPr txBox="1"/>
          <p:nvPr/>
        </p:nvSpPr>
        <p:spPr>
          <a:xfrm>
            <a:off x="8739550" y="3893311"/>
            <a:ext cx="3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**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D30CAA-15BB-4B2F-8E0A-0DF2779AD798}"/>
              </a:ext>
            </a:extLst>
          </p:cNvPr>
          <p:cNvSpPr txBox="1"/>
          <p:nvPr/>
        </p:nvSpPr>
        <p:spPr>
          <a:xfrm>
            <a:off x="4807479" y="2560750"/>
            <a:ext cx="366366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**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C797D52-487A-41BC-A890-4E5D33E09E48}"/>
              </a:ext>
            </a:extLst>
          </p:cNvPr>
          <p:cNvSpPr txBox="1"/>
          <p:nvPr/>
        </p:nvSpPr>
        <p:spPr>
          <a:xfrm>
            <a:off x="4802367" y="3782780"/>
            <a:ext cx="366366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**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6EBEF3A-4749-4030-B3CE-7517E71112F7}"/>
              </a:ext>
            </a:extLst>
          </p:cNvPr>
          <p:cNvGrpSpPr/>
          <p:nvPr/>
        </p:nvGrpSpPr>
        <p:grpSpPr>
          <a:xfrm>
            <a:off x="6626024" y="2898981"/>
            <a:ext cx="647078" cy="240129"/>
            <a:chOff x="6606541" y="3084934"/>
            <a:chExt cx="612000" cy="180000"/>
          </a:xfrm>
        </p:grpSpPr>
        <p:sp>
          <p:nvSpPr>
            <p:cNvPr id="111" name="Right Bracket 110">
              <a:extLst>
                <a:ext uri="{FF2B5EF4-FFF2-40B4-BE49-F238E27FC236}">
                  <a16:creationId xmlns:a16="http://schemas.microsoft.com/office/drawing/2014/main" id="{AF04C416-AEF5-42E9-8C26-59C8D673F65A}"/>
                </a:ext>
              </a:extLst>
            </p:cNvPr>
            <p:cNvSpPr/>
            <p:nvPr/>
          </p:nvSpPr>
          <p:spPr>
            <a:xfrm rot="16200000">
              <a:off x="6861227" y="2830248"/>
              <a:ext cx="102628" cy="612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FD1FE1B-6424-49C6-8890-2A9B53AB87E7}"/>
                </a:ext>
              </a:extLst>
            </p:cNvPr>
            <p:cNvCxnSpPr>
              <a:cxnSpLocks/>
              <a:stCxn id="111" idx="0"/>
            </p:cNvCxnSpPr>
            <p:nvPr/>
          </p:nvCxnSpPr>
          <p:spPr>
            <a:xfrm>
              <a:off x="6606541" y="3187562"/>
              <a:ext cx="0" cy="773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007E11F5-4A35-48D1-884C-4CE5FBD304A2}"/>
              </a:ext>
            </a:extLst>
          </p:cNvPr>
          <p:cNvSpPr txBox="1"/>
          <p:nvPr/>
        </p:nvSpPr>
        <p:spPr>
          <a:xfrm>
            <a:off x="6773752" y="2722645"/>
            <a:ext cx="366366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**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FFA0D19-F664-47D4-8A19-0ADA11A99596}"/>
              </a:ext>
            </a:extLst>
          </p:cNvPr>
          <p:cNvGrpSpPr/>
          <p:nvPr/>
        </p:nvGrpSpPr>
        <p:grpSpPr>
          <a:xfrm flipH="1">
            <a:off x="6626021" y="3987761"/>
            <a:ext cx="647081" cy="402293"/>
            <a:chOff x="6606540" y="3084933"/>
            <a:chExt cx="576002" cy="464736"/>
          </a:xfrm>
        </p:grpSpPr>
        <p:sp>
          <p:nvSpPr>
            <p:cNvPr id="120" name="Right Bracket 119">
              <a:extLst>
                <a:ext uri="{FF2B5EF4-FFF2-40B4-BE49-F238E27FC236}">
                  <a16:creationId xmlns:a16="http://schemas.microsoft.com/office/drawing/2014/main" id="{136C6DFF-7B71-4D22-A214-4164658DAF93}"/>
                </a:ext>
              </a:extLst>
            </p:cNvPr>
            <p:cNvSpPr/>
            <p:nvPr/>
          </p:nvSpPr>
          <p:spPr>
            <a:xfrm rot="16200000">
              <a:off x="6844208" y="2847267"/>
              <a:ext cx="100668" cy="576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C433CF6-7BFE-4F4A-BA7F-70DA780B2141}"/>
                </a:ext>
              </a:extLst>
            </p:cNvPr>
            <p:cNvCxnSpPr>
              <a:cxnSpLocks/>
            </p:cNvCxnSpPr>
            <p:nvPr/>
          </p:nvCxnSpPr>
          <p:spPr>
            <a:xfrm>
              <a:off x="6606540" y="3182337"/>
              <a:ext cx="2" cy="36733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56804B2-0AC2-4FB4-822F-7ABBB044819F}"/>
              </a:ext>
            </a:extLst>
          </p:cNvPr>
          <p:cNvGrpSpPr/>
          <p:nvPr/>
        </p:nvGrpSpPr>
        <p:grpSpPr>
          <a:xfrm flipH="1">
            <a:off x="8575472" y="4078822"/>
            <a:ext cx="675020" cy="603711"/>
            <a:chOff x="6606540" y="3084933"/>
            <a:chExt cx="576003" cy="1123437"/>
          </a:xfrm>
        </p:grpSpPr>
        <p:sp>
          <p:nvSpPr>
            <p:cNvPr id="140" name="Right Bracket 139">
              <a:extLst>
                <a:ext uri="{FF2B5EF4-FFF2-40B4-BE49-F238E27FC236}">
                  <a16:creationId xmlns:a16="http://schemas.microsoft.com/office/drawing/2014/main" id="{AD296673-DDB4-4B60-8A92-B48D14943CEE}"/>
                </a:ext>
              </a:extLst>
            </p:cNvPr>
            <p:cNvSpPr/>
            <p:nvPr/>
          </p:nvSpPr>
          <p:spPr>
            <a:xfrm rot="16200000">
              <a:off x="6689929" y="3001547"/>
              <a:ext cx="409227" cy="576000"/>
            </a:xfrm>
            <a:prstGeom prst="righ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8959C66-7E87-46CB-975A-9BB6F1DA96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6540" y="3182337"/>
              <a:ext cx="0" cy="10260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A49470A7-45F5-478A-AC13-B87D864175F6}"/>
              </a:ext>
            </a:extLst>
          </p:cNvPr>
          <p:cNvSpPr txBox="1"/>
          <p:nvPr/>
        </p:nvSpPr>
        <p:spPr>
          <a:xfrm rot="16200000">
            <a:off x="7032237" y="4323752"/>
            <a:ext cx="1399225" cy="48474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050"/>
              <a:t>P</a:t>
            </a:r>
            <a:r>
              <a:rPr lang="en-GB" sz="1050" baseline="0"/>
              <a:t>atients with sensitisation to </a:t>
            </a:r>
            <a:br>
              <a:rPr lang="en-GB" sz="1050" baseline="0"/>
            </a:br>
            <a:r>
              <a:rPr lang="en-GB" sz="1050" baseline="0"/>
              <a:t>dander (%)</a:t>
            </a:r>
            <a:endParaRPr lang="en-GB" sz="105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E34A9CB-9D3F-45B7-9E14-442E3536E0B9}"/>
              </a:ext>
            </a:extLst>
          </p:cNvPr>
          <p:cNvSpPr txBox="1"/>
          <p:nvPr/>
        </p:nvSpPr>
        <p:spPr>
          <a:xfrm>
            <a:off x="10705083" y="3893311"/>
            <a:ext cx="3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**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AFD65367-AD84-4665-966F-2F41D469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128C3908-3291-4735-ADA5-D72D9842CB99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Emelyanov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A.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North-Western State Medical University named after I.I. 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Mechnikov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b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 Petersburg, Russia </a:t>
            </a: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A9AF14C5-983A-4ED7-A6B4-9B682D6CC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300234"/>
              </p:ext>
            </p:extLst>
          </p:nvPr>
        </p:nvGraphicFramePr>
        <p:xfrm>
          <a:off x="5632062" y="2694483"/>
          <a:ext cx="2228413" cy="132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102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1AAE-D047-4033-B53C-592611D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85738"/>
            <a:ext cx="11095037" cy="720725"/>
          </a:xfrm>
        </p:spPr>
        <p:txBody>
          <a:bodyPr/>
          <a:lstStyle/>
          <a:p>
            <a:r>
              <a:rPr lang="en-GB" sz="2000" dirty="0"/>
              <a:t>Variability of type 2 inflammatory biomarkers in severe asthma: </a:t>
            </a:r>
            <a:br>
              <a:rPr lang="en-GB" sz="2000" dirty="0"/>
            </a:br>
            <a:r>
              <a:rPr lang="en-GB" sz="2000" dirty="0"/>
              <a:t>18 months follow-up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742DD6-87D8-47F7-AAB9-D8B3CE3BA0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*T2 endotype defined as blood Eos ≥150 cells/µL or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FeNO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≥20 ppb</a:t>
            </a:r>
            <a:endParaRPr kumimoji="0" lang="en-GB" sz="11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Eos, eosinophils;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FeNO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fractional exhaled nitric oxide; GINA, Global Initiative for Asthma; IL, interleukin; ppb, parts per billion; T2, Type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 Boer GM, et al. Poster 001628 presented at EAACI 2022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6CA6A1-5AEB-45CA-B270-FB7002BE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BF9BBA0-B4FE-4B43-A899-2F37C2B37537}"/>
              </a:ext>
            </a:extLst>
          </p:cNvPr>
          <p:cNvSpPr txBox="1">
            <a:spLocks/>
          </p:cNvSpPr>
          <p:nvPr/>
        </p:nvSpPr>
        <p:spPr>
          <a:xfrm>
            <a:off x="547687" y="1382632"/>
            <a:ext cx="8416800" cy="1101956"/>
          </a:xfrm>
          <a:prstGeom prst="roundRect">
            <a:avLst>
              <a:gd name="adj" fmla="val 5989"/>
            </a:avLst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</a:rPr>
              <a:t>The variability of inflammatory endotypes was assessed in patients (n=70) with severe asthma (GINA Step 4) and recurrent asthma exacerbations </a:t>
            </a:r>
          </a:p>
          <a:p>
            <a:pPr marL="180975" lvl="0" indent="-180975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>
                <a:solidFill>
                  <a:srgbClr val="656665"/>
                </a:solidFill>
              </a:rPr>
              <a:t>Asthma endotypes were analysed over time and the relationship between T2 inflammatory mediators with seasons and asthma exacerbations was investigated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E95F4CD-AD1E-4E75-B2E2-9926B28EA036}"/>
              </a:ext>
            </a:extLst>
          </p:cNvPr>
          <p:cNvSpPr txBox="1">
            <a:spLocks/>
          </p:cNvSpPr>
          <p:nvPr/>
        </p:nvSpPr>
        <p:spPr>
          <a:xfrm>
            <a:off x="547687" y="5364808"/>
            <a:ext cx="11091600" cy="540000"/>
          </a:xfrm>
          <a:prstGeom prst="roundRect">
            <a:avLst>
              <a:gd name="adj" fmla="val 12222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>
                <a:solidFill>
                  <a:schemeClr val="bg1"/>
                </a:solidFill>
              </a:rPr>
              <a:t>Key takeaways: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1600" i="1">
                <a:solidFill>
                  <a:schemeClr val="bg1"/>
                </a:solidFill>
              </a:rPr>
              <a:t>T2 asthma is dynamic, with inflammatory biomarkers changing over time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D677383-0F10-4936-B85C-B92F988A5C57}"/>
              </a:ext>
            </a:extLst>
          </p:cNvPr>
          <p:cNvSpPr txBox="1">
            <a:spLocks/>
          </p:cNvSpPr>
          <p:nvPr/>
        </p:nvSpPr>
        <p:spPr>
          <a:xfrm>
            <a:off x="547687" y="2600304"/>
            <a:ext cx="11091600" cy="2668038"/>
          </a:xfrm>
          <a:prstGeom prst="roundRect">
            <a:avLst>
              <a:gd name="adj" fmla="val 2474"/>
            </a:avLst>
          </a:prstGeom>
          <a:ln w="19050">
            <a:solidFill>
              <a:schemeClr val="accent4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>
                <a:solidFill>
                  <a:srgbClr val="656665"/>
                </a:solidFill>
                <a:latin typeface="+mn-lt"/>
              </a:rPr>
              <a:t>In total, 27% of patients demonstrated a variable T2 endotype*; variability in T2 classification was not influenced by seasonal changes or </a:t>
            </a:r>
            <a:br>
              <a:rPr lang="en-GB" sz="1400">
                <a:solidFill>
                  <a:srgbClr val="656665"/>
                </a:solidFill>
                <a:latin typeface="+mn-lt"/>
              </a:rPr>
            </a:br>
            <a:r>
              <a:rPr lang="en-GB" sz="1400">
                <a:solidFill>
                  <a:srgbClr val="656665"/>
                </a:solidFill>
                <a:latin typeface="+mn-lt"/>
              </a:rPr>
              <a:t>frequency of asthma exacerbations</a:t>
            </a:r>
          </a:p>
          <a:p>
            <a:pPr marL="180975" marR="0" lvl="0" indent="-180975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Over 18 months:</a:t>
            </a: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endParaRPr lang="en-GB" sz="1400">
              <a:solidFill>
                <a:srgbClr val="656665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endParaRPr lang="en-GB" sz="1400">
              <a:solidFill>
                <a:srgbClr val="656665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endParaRPr lang="en-GB" sz="1400">
              <a:solidFill>
                <a:srgbClr val="656665"/>
              </a:solidFill>
              <a:latin typeface="+mn-lt"/>
            </a:endParaRPr>
          </a:p>
          <a:p>
            <a:pPr marL="288000" marR="0" lvl="0" indent="-2880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80975" marR="0" lvl="0" indent="-180975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During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exacerbations, circulating IL-4-, IL-5- and IL-9-</a:t>
            </a:r>
            <a:r>
              <a:rPr kumimoji="0" lang="en-GB" sz="1400" b="0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producing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GB" sz="1400">
                <a:latin typeface="+mn-lt"/>
              </a:rPr>
              <a:t>CD45RA</a:t>
            </a:r>
            <a:r>
              <a:rPr lang="en-GB" sz="1400" baseline="30000">
                <a:latin typeface="+mn-lt"/>
              </a:rPr>
              <a:t>-</a:t>
            </a:r>
            <a:r>
              <a:rPr lang="en-GB" sz="1400">
                <a:latin typeface="+mn-lt"/>
              </a:rPr>
              <a:t>CD4</a:t>
            </a:r>
            <a:r>
              <a:rPr lang="en-GB" sz="1400" baseline="30000">
                <a:latin typeface="+mn-lt"/>
              </a:rPr>
              <a:t>+ </a:t>
            </a:r>
            <a:r>
              <a:rPr lang="en-GB" sz="1400">
                <a:latin typeface="+mn-lt"/>
              </a:rPr>
              <a:t>T cells increased (P= 0.02, 0.07 and 0.02, respectively) and returned to baseline afterwards</a:t>
            </a:r>
            <a:endParaRPr kumimoji="0" lang="en-GB" sz="1400" b="0" i="0" u="none" strike="sng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E4E5A816-3CFF-41DA-94AB-5E4B15B30067}"/>
              </a:ext>
            </a:extLst>
          </p:cNvPr>
          <p:cNvSpPr/>
          <p:nvPr/>
        </p:nvSpPr>
        <p:spPr>
          <a:xfrm>
            <a:off x="686658" y="3425999"/>
            <a:ext cx="7986824" cy="586512"/>
          </a:xfrm>
          <a:prstGeom prst="roundRect">
            <a:avLst>
              <a:gd name="adj" fmla="val 1125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72000" bIns="0" rtlCol="0" anchor="ctr"/>
          <a:lstStyle/>
          <a:p>
            <a:r>
              <a:rPr lang="en-GB" sz="1200">
                <a:solidFill>
                  <a:schemeClr val="tx1"/>
                </a:solidFill>
                <a:latin typeface="+mn-lt"/>
              </a:rPr>
              <a:t>Across all patients</a:t>
            </a:r>
            <a:br>
              <a:rPr lang="en-GB" sz="1200">
                <a:solidFill>
                  <a:schemeClr val="tx1"/>
                </a:solidFill>
                <a:latin typeface="+mn-lt"/>
              </a:rPr>
            </a:br>
            <a:r>
              <a:rPr lang="en-GB" sz="1200">
                <a:solidFill>
                  <a:schemeClr val="tx1"/>
                </a:solidFill>
                <a:latin typeface="+mn-lt"/>
              </a:rPr>
              <a:t>(n=70)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FF4E7334-3563-4AFC-AEAE-E954DAD7D5B1}"/>
              </a:ext>
            </a:extLst>
          </p:cNvPr>
          <p:cNvSpPr/>
          <p:nvPr/>
        </p:nvSpPr>
        <p:spPr>
          <a:xfrm>
            <a:off x="3326644" y="3425999"/>
            <a:ext cx="2520000" cy="586512"/>
          </a:xfrm>
          <a:prstGeom prst="roundRect">
            <a:avLst>
              <a:gd name="adj" fmla="val 1125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+mn-lt"/>
              </a:rPr>
              <a:t>Blood Eos decreased </a:t>
            </a:r>
            <a:br>
              <a:rPr lang="en-GB" sz="1200">
                <a:solidFill>
                  <a:schemeClr val="bg1"/>
                </a:solidFill>
                <a:latin typeface="+mn-lt"/>
              </a:rPr>
            </a:br>
            <a:r>
              <a:rPr lang="en-GB" sz="1200">
                <a:solidFill>
                  <a:schemeClr val="bg1"/>
                </a:solidFill>
                <a:latin typeface="+mn-lt"/>
              </a:rPr>
              <a:t>(P=0.032)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8B8D26-F017-4616-B68E-41FE52DF7657}"/>
              </a:ext>
            </a:extLst>
          </p:cNvPr>
          <p:cNvCxnSpPr>
            <a:cxnSpLocks/>
          </p:cNvCxnSpPr>
          <p:nvPr/>
        </p:nvCxnSpPr>
        <p:spPr>
          <a:xfrm>
            <a:off x="3543930" y="3527824"/>
            <a:ext cx="0" cy="382862"/>
          </a:xfrm>
          <a:prstGeom prst="straightConnector1">
            <a:avLst/>
          </a:prstGeom>
          <a:solidFill>
            <a:schemeClr val="bg2"/>
          </a:solidFill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9">
            <a:extLst>
              <a:ext uri="{FF2B5EF4-FFF2-40B4-BE49-F238E27FC236}">
                <a16:creationId xmlns:a16="http://schemas.microsoft.com/office/drawing/2014/main" id="{483FD1DF-74B9-4DE6-A314-5A800314E949}"/>
              </a:ext>
            </a:extLst>
          </p:cNvPr>
          <p:cNvSpPr/>
          <p:nvPr/>
        </p:nvSpPr>
        <p:spPr>
          <a:xfrm>
            <a:off x="6153481" y="3425999"/>
            <a:ext cx="2520000" cy="586512"/>
          </a:xfrm>
          <a:prstGeom prst="roundRect">
            <a:avLst>
              <a:gd name="adj" fmla="val 11254"/>
            </a:avLst>
          </a:prstGeom>
          <a:solidFill>
            <a:srgbClr val="1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72000" bIns="0"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+mn-lt"/>
              </a:rPr>
              <a:t>FeNO remained stable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00CE2E-5509-4EE9-A7D1-2288655A9BB5}"/>
              </a:ext>
            </a:extLst>
          </p:cNvPr>
          <p:cNvCxnSpPr>
            <a:cxnSpLocks/>
          </p:cNvCxnSpPr>
          <p:nvPr/>
        </p:nvCxnSpPr>
        <p:spPr>
          <a:xfrm>
            <a:off x="6258473" y="3719256"/>
            <a:ext cx="494752" cy="0"/>
          </a:xfrm>
          <a:prstGeom prst="straightConnector1">
            <a:avLst/>
          </a:prstGeom>
          <a:solidFill>
            <a:srgbClr val="1883AE"/>
          </a:solidFill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9">
            <a:extLst>
              <a:ext uri="{FF2B5EF4-FFF2-40B4-BE49-F238E27FC236}">
                <a16:creationId xmlns:a16="http://schemas.microsoft.com/office/drawing/2014/main" id="{C05B9EFE-20CC-4B0E-8536-0ED77594F418}"/>
              </a:ext>
            </a:extLst>
          </p:cNvPr>
          <p:cNvSpPr/>
          <p:nvPr/>
        </p:nvSpPr>
        <p:spPr>
          <a:xfrm>
            <a:off x="686658" y="4136367"/>
            <a:ext cx="10813659" cy="58651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72000" bIns="0" rtlCol="0" anchor="ctr"/>
          <a:lstStyle/>
          <a:p>
            <a:r>
              <a:rPr lang="en-GB" sz="1200">
                <a:solidFill>
                  <a:schemeClr val="tx1"/>
                </a:solidFill>
                <a:latin typeface="+mn-lt"/>
              </a:rPr>
              <a:t>In a subgroup of patients </a:t>
            </a:r>
            <a:br>
              <a:rPr lang="en-GB" sz="1200">
                <a:solidFill>
                  <a:schemeClr val="tx1"/>
                </a:solidFill>
                <a:latin typeface="+mn-lt"/>
              </a:rPr>
            </a:br>
            <a:r>
              <a:rPr lang="en-GB" sz="1200">
                <a:solidFill>
                  <a:schemeClr val="tx1"/>
                </a:solidFill>
                <a:latin typeface="+mn-lt"/>
              </a:rPr>
              <a:t>with T2 asthma (n=41)</a:t>
            </a: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40A1BF10-FE4D-4500-A9E3-166A5BE50192}"/>
              </a:ext>
            </a:extLst>
          </p:cNvPr>
          <p:cNvSpPr/>
          <p:nvPr/>
        </p:nvSpPr>
        <p:spPr>
          <a:xfrm>
            <a:off x="3326644" y="4136367"/>
            <a:ext cx="2520000" cy="586512"/>
          </a:xfrm>
          <a:prstGeom prst="roundRect">
            <a:avLst>
              <a:gd name="adj" fmla="val 1125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+mn-lt"/>
              </a:rPr>
              <a:t>Blood Eos increased </a:t>
            </a:r>
            <a:br>
              <a:rPr lang="en-GB" sz="1200">
                <a:solidFill>
                  <a:schemeClr val="bg1"/>
                </a:solidFill>
                <a:latin typeface="+mn-lt"/>
              </a:rPr>
            </a:br>
            <a:r>
              <a:rPr lang="en-GB" sz="1200">
                <a:solidFill>
                  <a:schemeClr val="bg1"/>
                </a:solidFill>
                <a:latin typeface="+mn-lt"/>
              </a:rPr>
              <a:t>(P=0.040)</a:t>
            </a: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F903F72D-6B8B-49A2-A0E1-2D8E98976B04}"/>
              </a:ext>
            </a:extLst>
          </p:cNvPr>
          <p:cNvSpPr/>
          <p:nvPr/>
        </p:nvSpPr>
        <p:spPr>
          <a:xfrm>
            <a:off x="6153481" y="4136367"/>
            <a:ext cx="2520000" cy="586512"/>
          </a:xfrm>
          <a:prstGeom prst="roundRect">
            <a:avLst>
              <a:gd name="adj" fmla="val 1125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+mn-lt"/>
              </a:rPr>
              <a:t>IL-4-producing CD45RA</a:t>
            </a:r>
            <a:r>
              <a:rPr lang="en-GB" sz="1200" baseline="30000">
                <a:solidFill>
                  <a:schemeClr val="bg1"/>
                </a:solidFill>
                <a:latin typeface="+mn-lt"/>
              </a:rPr>
              <a:t>-</a:t>
            </a:r>
            <a:r>
              <a:rPr lang="en-GB" sz="1200">
                <a:solidFill>
                  <a:schemeClr val="bg1"/>
                </a:solidFill>
                <a:latin typeface="+mn-lt"/>
              </a:rPr>
              <a:t>CD4</a:t>
            </a:r>
            <a:r>
              <a:rPr lang="en-GB" sz="1200" baseline="30000">
                <a:solidFill>
                  <a:schemeClr val="bg1"/>
                </a:solidFill>
                <a:latin typeface="+mn-lt"/>
              </a:rPr>
              <a:t>+ </a:t>
            </a:r>
            <a:r>
              <a:rPr lang="en-GB" sz="1200">
                <a:solidFill>
                  <a:schemeClr val="bg1"/>
                </a:solidFill>
                <a:latin typeface="+mn-lt"/>
              </a:rPr>
              <a:t>T cells increased with a seasonal change in spring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1CC33A-9850-4472-93C5-FE481A3A49B2}"/>
              </a:ext>
            </a:extLst>
          </p:cNvPr>
          <p:cNvCxnSpPr>
            <a:cxnSpLocks/>
          </p:cNvCxnSpPr>
          <p:nvPr/>
        </p:nvCxnSpPr>
        <p:spPr>
          <a:xfrm flipV="1">
            <a:off x="6363395" y="4238192"/>
            <a:ext cx="0" cy="382862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9">
            <a:extLst>
              <a:ext uri="{FF2B5EF4-FFF2-40B4-BE49-F238E27FC236}">
                <a16:creationId xmlns:a16="http://schemas.microsoft.com/office/drawing/2014/main" id="{4481611B-3314-4245-95DD-E57EBFAE41C9}"/>
              </a:ext>
            </a:extLst>
          </p:cNvPr>
          <p:cNvSpPr/>
          <p:nvPr/>
        </p:nvSpPr>
        <p:spPr>
          <a:xfrm>
            <a:off x="8980317" y="4136367"/>
            <a:ext cx="2520000" cy="586512"/>
          </a:xfrm>
          <a:prstGeom prst="roundRect">
            <a:avLst>
              <a:gd name="adj" fmla="val 112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+mn-lt"/>
              </a:rPr>
              <a:t>Foxp3</a:t>
            </a:r>
            <a:r>
              <a:rPr lang="en-GB" sz="1200" baseline="30000">
                <a:solidFill>
                  <a:schemeClr val="bg1"/>
                </a:solidFill>
                <a:latin typeface="+mn-lt"/>
              </a:rPr>
              <a:t>+</a:t>
            </a:r>
            <a:r>
              <a:rPr lang="en-GB" sz="1200">
                <a:solidFill>
                  <a:schemeClr val="bg1"/>
                </a:solidFill>
                <a:latin typeface="+mn-lt"/>
              </a:rPr>
              <a:t>CD45RA</a:t>
            </a:r>
            <a:r>
              <a:rPr lang="en-GB" sz="1200" baseline="30000">
                <a:solidFill>
                  <a:schemeClr val="bg1"/>
                </a:solidFill>
                <a:latin typeface="+mn-lt"/>
              </a:rPr>
              <a:t>+</a:t>
            </a:r>
            <a:r>
              <a:rPr lang="en-GB" sz="1200">
                <a:solidFill>
                  <a:schemeClr val="bg1"/>
                </a:solidFill>
                <a:latin typeface="+mn-lt"/>
              </a:rPr>
              <a:t>CD4</a:t>
            </a:r>
            <a:r>
              <a:rPr lang="en-GB" sz="1200" baseline="30000">
                <a:solidFill>
                  <a:schemeClr val="bg1"/>
                </a:solidFill>
                <a:latin typeface="+mn-lt"/>
              </a:rPr>
              <a:t>+</a:t>
            </a:r>
            <a:r>
              <a:rPr lang="en-GB" sz="1200">
                <a:solidFill>
                  <a:schemeClr val="bg1"/>
                </a:solidFill>
                <a:latin typeface="+mn-lt"/>
              </a:rPr>
              <a:t> T cells increased with a seasonal </a:t>
            </a:r>
            <a:br>
              <a:rPr lang="en-GB" sz="1200">
                <a:solidFill>
                  <a:schemeClr val="bg1"/>
                </a:solidFill>
                <a:latin typeface="+mn-lt"/>
              </a:rPr>
            </a:br>
            <a:r>
              <a:rPr lang="en-GB" sz="1200">
                <a:solidFill>
                  <a:schemeClr val="bg1"/>
                </a:solidFill>
                <a:latin typeface="+mn-lt"/>
              </a:rPr>
              <a:t>change in spring</a:t>
            </a:r>
            <a:endParaRPr lang="en-GB" sz="1200" i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4481AB-EF3A-44F6-998F-5840C5F2C2AE}"/>
              </a:ext>
            </a:extLst>
          </p:cNvPr>
          <p:cNvCxnSpPr>
            <a:cxnSpLocks/>
          </p:cNvCxnSpPr>
          <p:nvPr/>
        </p:nvCxnSpPr>
        <p:spPr>
          <a:xfrm flipV="1">
            <a:off x="9191605" y="4238192"/>
            <a:ext cx="0" cy="38286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C0C7E8-B0A7-4F97-BA90-764530DADC44}"/>
              </a:ext>
            </a:extLst>
          </p:cNvPr>
          <p:cNvCxnSpPr>
            <a:cxnSpLocks/>
          </p:cNvCxnSpPr>
          <p:nvPr/>
        </p:nvCxnSpPr>
        <p:spPr>
          <a:xfrm flipV="1">
            <a:off x="3543930" y="4238192"/>
            <a:ext cx="0" cy="382862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1E8D5EB-0678-48A2-A917-549EE80E0A29}"/>
              </a:ext>
            </a:extLst>
          </p:cNvPr>
          <p:cNvSpPr/>
          <p:nvPr/>
        </p:nvSpPr>
        <p:spPr>
          <a:xfrm>
            <a:off x="9064100" y="1376363"/>
            <a:ext cx="2577037" cy="694800"/>
          </a:xfrm>
          <a:prstGeom prst="roundRect">
            <a:avLst>
              <a:gd name="adj" fmla="val 9499"/>
            </a:avLst>
          </a:prstGeom>
          <a:solidFill>
            <a:schemeClr val="accent6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Boer GM.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Franciscus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Gasthuis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Vlietland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Rotterdam, The Netherlands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15"/>
    </mc:Choice>
    <mc:Fallback xmlns="">
      <p:transition spd="slow" advTm="740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9C0939-B3A5-4E22-B0FB-634F84F6B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152B8-73FA-4E67-9390-46AE049B5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Epithelial cytokines and the inflammatory cascade</a:t>
            </a:r>
          </a:p>
        </p:txBody>
      </p:sp>
    </p:spTree>
    <p:extLst>
      <p:ext uri="{BB962C8B-B14F-4D97-AF65-F5344CB8AC3E}">
        <p14:creationId xmlns:p14="http://schemas.microsoft.com/office/powerpoint/2010/main" val="301305367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7" ma:contentTypeDescription="Create a new document." ma:contentTypeScope="" ma:versionID="9c7544855d7332a6ded5d8c1d2ec96f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0abca8e85f7cfdfcf4871d06ba18fd69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B9C52-C06D-4B5F-9952-C33E815C923C}"/>
</file>

<file path=customXml/itemProps2.xml><?xml version="1.0" encoding="utf-8"?>
<ds:datastoreItem xmlns:ds="http://schemas.openxmlformats.org/officeDocument/2006/customXml" ds:itemID="{0F155137-5214-449C-8806-85D323C5EAB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0fe46a7-c1fe-44cb-b57a-c90be0d90d64"/>
    <ds:schemaRef ds:uri="http://purl.org/dc/dcmitype/"/>
    <ds:schemaRef ds:uri="http://schemas.microsoft.com/office/infopath/2007/PartnerControls"/>
    <ds:schemaRef ds:uri="18ce686f-ec55-47ba-93ac-4e1affdd08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FAE5BD-108C-481A-991C-590872F2D851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3559</Words>
  <Application>Microsoft Office PowerPoint</Application>
  <PresentationFormat>Widescreen</PresentationFormat>
  <Paragraphs>246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Master</vt:lpstr>
      <vt:lpstr>Epithelial science congress highlights: The European Academy of Allergy and Clinical Immunology (EAACI)  Hybrid Congress</vt:lpstr>
      <vt:lpstr>Contents</vt:lpstr>
      <vt:lpstr>Key takeaways</vt:lpstr>
      <vt:lpstr>Complexity of severe asthma</vt:lpstr>
      <vt:lpstr>Role of allergy in the pathogenesis of severe uncontrolled asthma</vt:lpstr>
      <vt:lpstr>Phenotypic and genetic analyses of non-atopic asthma, atopic asthma  with fungal or non-fungal sensitization identify shared and  distinct characteristics in children and adults</vt:lpstr>
      <vt:lpstr>Stability of allergen-driven severe asthma: a real life 5-year follow-up study</vt:lpstr>
      <vt:lpstr>Variability of type 2 inflammatory biomarkers in severe asthma:  18 months follow-up</vt:lpstr>
      <vt:lpstr>Epithelial cytokines and the inflammatory cascade</vt:lpstr>
      <vt:lpstr>Biomarkers of allergic and non-allergic phenotypes of the  T2 endotype of bronchial asthma under exposure to fine  particles in the ambient air</vt:lpstr>
      <vt:lpstr>Diacylgalactosyldiacylglicerols from grass pollen prime the  development of allergic airway inflammation</vt:lpstr>
      <vt:lpstr>Role of eosinophil and neutrophils on lung function and  prognosis in children with acute asthma exacerbation</vt:lpstr>
      <vt:lpstr>Eosinophilia in hospitalized patients with acute asthma exacerbation</vt:lpstr>
      <vt:lpstr>Airway hyperresponsiveness </vt:lpstr>
      <vt:lpstr>Airway hyperresponsiveness and lung function in fungal asthma  with and without IgE sensitization to Aspergillus fumigatus</vt:lpstr>
      <vt:lpstr>Asthma and bronchial hyperresponsiveness in school-aged children  after human metapneumovirus infection in early childhood  – a risk factor comparable to RV bronchiolitis?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Frances Singer</dc:creator>
  <cp:keywords/>
  <dc:description/>
  <cp:lastModifiedBy>Georgina Greenwood</cp:lastModifiedBy>
  <cp:revision>1</cp:revision>
  <dcterms:created xsi:type="dcterms:W3CDTF">2019-06-25T14:01:35Z</dcterms:created>
  <dcterms:modified xsi:type="dcterms:W3CDTF">2023-04-12T14:10:40Z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